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3F0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F576E4-41E3-4B53-A7B1-600553C1A3E1}" type="doc">
      <dgm:prSet loTypeId="urn:microsoft.com/office/officeart/2005/8/layout/process1" loCatId="process" qsTypeId="urn:microsoft.com/office/officeart/2005/8/quickstyle/3d5" qsCatId="3D" csTypeId="urn:microsoft.com/office/officeart/2005/8/colors/accent6_2" csCatId="accent6" phldr="1"/>
      <dgm:spPr/>
    </dgm:pt>
    <dgm:pt modelId="{886A904C-8C7E-4211-BE5D-892C902C1618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b="1" dirty="0" smtClean="0"/>
            <a:t>Предвидеть опасность </a:t>
          </a:r>
          <a:endParaRPr lang="ru-RU" sz="2800" b="1" dirty="0"/>
        </a:p>
      </dgm:t>
    </dgm:pt>
    <dgm:pt modelId="{50A909ED-003F-47B2-A52B-FAC7051F285F}" type="parTrans" cxnId="{6E575B0C-593B-4E40-94C7-BA40CB664199}">
      <dgm:prSet/>
      <dgm:spPr/>
      <dgm:t>
        <a:bodyPr/>
        <a:lstStyle/>
        <a:p>
          <a:endParaRPr lang="ru-RU"/>
        </a:p>
      </dgm:t>
    </dgm:pt>
    <dgm:pt modelId="{B712C207-5F10-49A4-913D-C72E8BF8AA4F}" type="sibTrans" cxnId="{6E575B0C-593B-4E40-94C7-BA40CB664199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D2BB19DC-514A-4517-B21E-2F3D54CC59E4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600" b="1" dirty="0" smtClean="0"/>
            <a:t>По возможности избегать её</a:t>
          </a:r>
          <a:endParaRPr lang="ru-RU" sz="2600" b="1" dirty="0"/>
        </a:p>
      </dgm:t>
    </dgm:pt>
    <dgm:pt modelId="{539DF856-0DDE-4E8C-99CD-ADF576CF0F81}" type="parTrans" cxnId="{3F6730C8-2FC6-439D-9E52-158D4389B945}">
      <dgm:prSet/>
      <dgm:spPr/>
      <dgm:t>
        <a:bodyPr/>
        <a:lstStyle/>
        <a:p>
          <a:endParaRPr lang="ru-RU"/>
        </a:p>
      </dgm:t>
    </dgm:pt>
    <dgm:pt modelId="{6D60CEEF-42C2-48FA-B718-0DE816A91FDF}" type="sibTrans" cxnId="{3F6730C8-2FC6-439D-9E52-158D4389B945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4727D1EC-D130-4AD7-B2F5-00190205982C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600" b="1" dirty="0" smtClean="0"/>
            <a:t>При необходимости действовать </a:t>
          </a:r>
          <a:endParaRPr lang="ru-RU" sz="2600" b="1" dirty="0"/>
        </a:p>
      </dgm:t>
    </dgm:pt>
    <dgm:pt modelId="{DB5CA288-733C-4870-BCBB-9C107907E08F}" type="parTrans" cxnId="{EFC6449A-EF6E-42B2-A3D7-23EC87507770}">
      <dgm:prSet/>
      <dgm:spPr/>
      <dgm:t>
        <a:bodyPr/>
        <a:lstStyle/>
        <a:p>
          <a:endParaRPr lang="ru-RU"/>
        </a:p>
      </dgm:t>
    </dgm:pt>
    <dgm:pt modelId="{3B976925-DC3F-43EB-8B61-A01B3F34A403}" type="sibTrans" cxnId="{EFC6449A-EF6E-42B2-A3D7-23EC87507770}">
      <dgm:prSet/>
      <dgm:spPr/>
      <dgm:t>
        <a:bodyPr/>
        <a:lstStyle/>
        <a:p>
          <a:endParaRPr lang="ru-RU"/>
        </a:p>
      </dgm:t>
    </dgm:pt>
    <dgm:pt modelId="{8946988E-E188-4CA3-ACC0-A76FD0FFD8B5}" type="pres">
      <dgm:prSet presAssocID="{F8F576E4-41E3-4B53-A7B1-600553C1A3E1}" presName="Name0" presStyleCnt="0">
        <dgm:presLayoutVars>
          <dgm:dir/>
          <dgm:resizeHandles val="exact"/>
        </dgm:presLayoutVars>
      </dgm:prSet>
      <dgm:spPr/>
    </dgm:pt>
    <dgm:pt modelId="{FA5B8BED-E990-4D47-AC76-165D9ED14CAE}" type="pres">
      <dgm:prSet presAssocID="{886A904C-8C7E-4211-BE5D-892C902C161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C9746F-5410-405C-82D5-8671FB3059ED}" type="pres">
      <dgm:prSet presAssocID="{B712C207-5F10-49A4-913D-C72E8BF8AA4F}" presName="sibTrans" presStyleLbl="sibTrans2D1" presStyleIdx="0" presStyleCnt="2"/>
      <dgm:spPr/>
      <dgm:t>
        <a:bodyPr/>
        <a:lstStyle/>
        <a:p>
          <a:endParaRPr lang="ru-RU"/>
        </a:p>
      </dgm:t>
    </dgm:pt>
    <dgm:pt modelId="{68617BE7-1452-472F-A57C-45C7E5617631}" type="pres">
      <dgm:prSet presAssocID="{B712C207-5F10-49A4-913D-C72E8BF8AA4F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1E3DBB61-F25D-4432-B81C-BA18DD33AAD7}" type="pres">
      <dgm:prSet presAssocID="{D2BB19DC-514A-4517-B21E-2F3D54CC59E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8F5FE-A32F-405C-8883-EC24940489E5}" type="pres">
      <dgm:prSet presAssocID="{6D60CEEF-42C2-48FA-B718-0DE816A91FDF}" presName="sibTrans" presStyleLbl="sibTrans2D1" presStyleIdx="1" presStyleCnt="2"/>
      <dgm:spPr/>
      <dgm:t>
        <a:bodyPr/>
        <a:lstStyle/>
        <a:p>
          <a:endParaRPr lang="ru-RU"/>
        </a:p>
      </dgm:t>
    </dgm:pt>
    <dgm:pt modelId="{DB0C5580-3059-4C38-B384-1436DFD8F702}" type="pres">
      <dgm:prSet presAssocID="{6D60CEEF-42C2-48FA-B718-0DE816A91FDF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C2185534-C976-458B-87A4-62C7E4DC403E}" type="pres">
      <dgm:prSet presAssocID="{4727D1EC-D130-4AD7-B2F5-00190205982C}" presName="node" presStyleLbl="node1" presStyleIdx="2" presStyleCnt="3" custLinFactNeighborX="-7400" custLinFactNeighborY="-8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F07DA0-0F2B-48A6-BF12-A14E24AF9CF4}" type="presOf" srcId="{B712C207-5F10-49A4-913D-C72E8BF8AA4F}" destId="{68617BE7-1452-472F-A57C-45C7E5617631}" srcOrd="1" destOrd="0" presId="urn:microsoft.com/office/officeart/2005/8/layout/process1"/>
    <dgm:cxn modelId="{2FB5828F-9571-4FFD-A891-6FA5999D727C}" type="presOf" srcId="{F8F576E4-41E3-4B53-A7B1-600553C1A3E1}" destId="{8946988E-E188-4CA3-ACC0-A76FD0FFD8B5}" srcOrd="0" destOrd="0" presId="urn:microsoft.com/office/officeart/2005/8/layout/process1"/>
    <dgm:cxn modelId="{3F6730C8-2FC6-439D-9E52-158D4389B945}" srcId="{F8F576E4-41E3-4B53-A7B1-600553C1A3E1}" destId="{D2BB19DC-514A-4517-B21E-2F3D54CC59E4}" srcOrd="1" destOrd="0" parTransId="{539DF856-0DDE-4E8C-99CD-ADF576CF0F81}" sibTransId="{6D60CEEF-42C2-48FA-B718-0DE816A91FDF}"/>
    <dgm:cxn modelId="{CC40684A-BAB9-4DF0-9F7C-7A139EA17192}" type="presOf" srcId="{D2BB19DC-514A-4517-B21E-2F3D54CC59E4}" destId="{1E3DBB61-F25D-4432-B81C-BA18DD33AAD7}" srcOrd="0" destOrd="0" presId="urn:microsoft.com/office/officeart/2005/8/layout/process1"/>
    <dgm:cxn modelId="{6E575B0C-593B-4E40-94C7-BA40CB664199}" srcId="{F8F576E4-41E3-4B53-A7B1-600553C1A3E1}" destId="{886A904C-8C7E-4211-BE5D-892C902C1618}" srcOrd="0" destOrd="0" parTransId="{50A909ED-003F-47B2-A52B-FAC7051F285F}" sibTransId="{B712C207-5F10-49A4-913D-C72E8BF8AA4F}"/>
    <dgm:cxn modelId="{EFC6449A-EF6E-42B2-A3D7-23EC87507770}" srcId="{F8F576E4-41E3-4B53-A7B1-600553C1A3E1}" destId="{4727D1EC-D130-4AD7-B2F5-00190205982C}" srcOrd="2" destOrd="0" parTransId="{DB5CA288-733C-4870-BCBB-9C107907E08F}" sibTransId="{3B976925-DC3F-43EB-8B61-A01B3F34A403}"/>
    <dgm:cxn modelId="{D6321A7D-9BD7-4DB9-B33A-4149BB658475}" type="presOf" srcId="{886A904C-8C7E-4211-BE5D-892C902C1618}" destId="{FA5B8BED-E990-4D47-AC76-165D9ED14CAE}" srcOrd="0" destOrd="0" presId="urn:microsoft.com/office/officeart/2005/8/layout/process1"/>
    <dgm:cxn modelId="{8B5FC037-72F8-418A-8571-458B2AC1C4DB}" type="presOf" srcId="{6D60CEEF-42C2-48FA-B718-0DE816A91FDF}" destId="{6088F5FE-A32F-405C-8883-EC24940489E5}" srcOrd="0" destOrd="0" presId="urn:microsoft.com/office/officeart/2005/8/layout/process1"/>
    <dgm:cxn modelId="{7D1FFAD8-146E-4955-B2AE-7B32A902552B}" type="presOf" srcId="{6D60CEEF-42C2-48FA-B718-0DE816A91FDF}" destId="{DB0C5580-3059-4C38-B384-1436DFD8F702}" srcOrd="1" destOrd="0" presId="urn:microsoft.com/office/officeart/2005/8/layout/process1"/>
    <dgm:cxn modelId="{58DE0223-904F-43AB-8533-C51DD0EBABB6}" type="presOf" srcId="{4727D1EC-D130-4AD7-B2F5-00190205982C}" destId="{C2185534-C976-458B-87A4-62C7E4DC403E}" srcOrd="0" destOrd="0" presId="urn:microsoft.com/office/officeart/2005/8/layout/process1"/>
    <dgm:cxn modelId="{E0CC4999-3645-4955-9DA2-DAF73C49E08F}" type="presOf" srcId="{B712C207-5F10-49A4-913D-C72E8BF8AA4F}" destId="{91C9746F-5410-405C-82D5-8671FB3059ED}" srcOrd="0" destOrd="0" presId="urn:microsoft.com/office/officeart/2005/8/layout/process1"/>
    <dgm:cxn modelId="{B7CC92CD-4C2F-4978-98F2-15BC6A38F742}" type="presParOf" srcId="{8946988E-E188-4CA3-ACC0-A76FD0FFD8B5}" destId="{FA5B8BED-E990-4D47-AC76-165D9ED14CAE}" srcOrd="0" destOrd="0" presId="urn:microsoft.com/office/officeart/2005/8/layout/process1"/>
    <dgm:cxn modelId="{4F76309A-00E1-4F46-AB3C-95B4E08DC786}" type="presParOf" srcId="{8946988E-E188-4CA3-ACC0-A76FD0FFD8B5}" destId="{91C9746F-5410-405C-82D5-8671FB3059ED}" srcOrd="1" destOrd="0" presId="urn:microsoft.com/office/officeart/2005/8/layout/process1"/>
    <dgm:cxn modelId="{872D5497-379B-44F8-B1A0-C35EE04AC9AD}" type="presParOf" srcId="{91C9746F-5410-405C-82D5-8671FB3059ED}" destId="{68617BE7-1452-472F-A57C-45C7E5617631}" srcOrd="0" destOrd="0" presId="urn:microsoft.com/office/officeart/2005/8/layout/process1"/>
    <dgm:cxn modelId="{6D98F990-0860-4998-9A92-D745E6D18CEF}" type="presParOf" srcId="{8946988E-E188-4CA3-ACC0-A76FD0FFD8B5}" destId="{1E3DBB61-F25D-4432-B81C-BA18DD33AAD7}" srcOrd="2" destOrd="0" presId="urn:microsoft.com/office/officeart/2005/8/layout/process1"/>
    <dgm:cxn modelId="{94CE1865-13BE-4680-B499-5949D8FC1807}" type="presParOf" srcId="{8946988E-E188-4CA3-ACC0-A76FD0FFD8B5}" destId="{6088F5FE-A32F-405C-8883-EC24940489E5}" srcOrd="3" destOrd="0" presId="urn:microsoft.com/office/officeart/2005/8/layout/process1"/>
    <dgm:cxn modelId="{6F4B7D5B-5437-4B98-BF00-A820C09BFBAC}" type="presParOf" srcId="{6088F5FE-A32F-405C-8883-EC24940489E5}" destId="{DB0C5580-3059-4C38-B384-1436DFD8F702}" srcOrd="0" destOrd="0" presId="urn:microsoft.com/office/officeart/2005/8/layout/process1"/>
    <dgm:cxn modelId="{91ACFD45-DFE2-4CC2-B1C5-C9B87962585F}" type="presParOf" srcId="{8946988E-E188-4CA3-ACC0-A76FD0FFD8B5}" destId="{C2185534-C976-458B-87A4-62C7E4DC403E}" srcOrd="4" destOrd="0" presId="urn:microsoft.com/office/officeart/2005/8/layout/process1"/>
  </dgm:cxnLst>
  <dgm:bg/>
  <dgm:whole/>
  <dgm:extLst>
    <a:ext uri="{C62137D5-CB1D-491B-B009-E17868A290BF}">
      <dgm14:recolorImg xmlns="" xmlns:dgm14="http://schemas.microsoft.com/office/drawing/2010/diagram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5B8BED-E990-4D47-AC76-165D9ED14CAE}">
      <dsp:nvSpPr>
        <dsp:cNvPr id="0" name=""/>
        <dsp:cNvSpPr/>
      </dsp:nvSpPr>
      <dsp:spPr>
        <a:xfrm>
          <a:off x="12017" y="1793502"/>
          <a:ext cx="2308232" cy="177445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extrusionH="381000"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Предвидеть опасность </a:t>
          </a:r>
          <a:endParaRPr lang="ru-RU" sz="2800" b="1" kern="1200" dirty="0"/>
        </a:p>
      </dsp:txBody>
      <dsp:txXfrm>
        <a:off x="12017" y="1793502"/>
        <a:ext cx="2308232" cy="1774454"/>
      </dsp:txXfrm>
    </dsp:sp>
    <dsp:sp modelId="{91C9746F-5410-405C-82D5-8671FB3059ED}">
      <dsp:nvSpPr>
        <dsp:cNvPr id="0" name=""/>
        <dsp:cNvSpPr/>
      </dsp:nvSpPr>
      <dsp:spPr>
        <a:xfrm>
          <a:off x="2551073" y="2394508"/>
          <a:ext cx="489345" cy="572441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52400" extrusionH="181000"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2551073" y="2394508"/>
        <a:ext cx="489345" cy="572441"/>
      </dsp:txXfrm>
    </dsp:sp>
    <dsp:sp modelId="{1E3DBB61-F25D-4432-B81C-BA18DD33AAD7}">
      <dsp:nvSpPr>
        <dsp:cNvPr id="0" name=""/>
        <dsp:cNvSpPr/>
      </dsp:nvSpPr>
      <dsp:spPr>
        <a:xfrm>
          <a:off x="3243543" y="1793502"/>
          <a:ext cx="2308232" cy="177445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extrusionH="381000"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По возможности избегать её</a:t>
          </a:r>
          <a:endParaRPr lang="ru-RU" sz="2600" b="1" kern="1200" dirty="0"/>
        </a:p>
      </dsp:txBody>
      <dsp:txXfrm>
        <a:off x="3243543" y="1793502"/>
        <a:ext cx="2308232" cy="1774454"/>
      </dsp:txXfrm>
    </dsp:sp>
    <dsp:sp modelId="{6088F5FE-A32F-405C-8883-EC24940489E5}">
      <dsp:nvSpPr>
        <dsp:cNvPr id="0" name=""/>
        <dsp:cNvSpPr/>
      </dsp:nvSpPr>
      <dsp:spPr>
        <a:xfrm rot="21439630">
          <a:off x="5765272" y="2320074"/>
          <a:ext cx="453627" cy="572441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52400" extrusionH="181000"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21439630">
        <a:off x="5765272" y="2320074"/>
        <a:ext cx="453627" cy="572441"/>
      </dsp:txXfrm>
    </dsp:sp>
    <dsp:sp modelId="{C2185534-C976-458B-87A4-62C7E4DC403E}">
      <dsp:nvSpPr>
        <dsp:cNvPr id="0" name=""/>
        <dsp:cNvSpPr/>
      </dsp:nvSpPr>
      <dsp:spPr>
        <a:xfrm>
          <a:off x="6406746" y="1645832"/>
          <a:ext cx="2308232" cy="177445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extrusionH="381000"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При необходимости действовать </a:t>
          </a:r>
          <a:endParaRPr lang="ru-RU" sz="2600" b="1" kern="1200" dirty="0"/>
        </a:p>
      </dsp:txBody>
      <dsp:txXfrm>
        <a:off x="6406746" y="1645832"/>
        <a:ext cx="2308232" cy="1774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80CD5-BE6A-46B9-91E7-0C5C140D2542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D6EB7-F8EE-43FE-99F6-37C951E5F9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6656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общего между данными изображениями?</a:t>
            </a:r>
          </a:p>
          <a:p>
            <a:r>
              <a:rPr lang="ru-RU" dirty="0" smtClean="0"/>
              <a:t>Для чего нужно соблюдать правила безопасности?</a:t>
            </a:r>
          </a:p>
          <a:p>
            <a:r>
              <a:rPr lang="ru-RU" dirty="0" smtClean="0"/>
              <a:t>В каких сферах жизни соблюдение правил безопасности является обязательным?</a:t>
            </a:r>
          </a:p>
          <a:p>
            <a:r>
              <a:rPr lang="ru-RU" dirty="0" smtClean="0"/>
              <a:t>Что является главной ценностью для каждого человека?</a:t>
            </a:r>
          </a:p>
          <a:p>
            <a:r>
              <a:rPr lang="ru-RU" dirty="0" smtClean="0"/>
              <a:t>Для чего необходимо изучать предмет ОБЖ?</a:t>
            </a:r>
          </a:p>
          <a:p>
            <a:r>
              <a:rPr lang="ru-RU" dirty="0" smtClean="0"/>
              <a:t>Как сформировать культуру безопасности жизнедеятельности?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D6EB7-F8EE-43FE-99F6-37C951E5F95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0226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0467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5202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8627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9595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1313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7517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5643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402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6501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66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2713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764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5733256"/>
            <a:ext cx="3560440" cy="98566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Цель и основные понятия предмета ОБЖ</a:t>
            </a:r>
          </a:p>
        </p:txBody>
      </p:sp>
    </p:spTree>
    <p:extLst>
      <p:ext uri="{BB962C8B-B14F-4D97-AF65-F5344CB8AC3E}">
        <p14:creationId xmlns="" xmlns:p14="http://schemas.microsoft.com/office/powerpoint/2010/main" val="311833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81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A3F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b="1" dirty="0">
              <a:solidFill>
                <a:srgbClr val="FA3F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4752528"/>
          </a:xfrm>
        </p:spPr>
        <p:txBody>
          <a:bodyPr/>
          <a:lstStyle/>
          <a:p>
            <a:r>
              <a:rPr lang="ru-RU" dirty="0" smtClean="0"/>
              <a:t>Учить конспект</a:t>
            </a:r>
          </a:p>
          <a:p>
            <a:r>
              <a:rPr lang="ru-RU" dirty="0" smtClean="0"/>
              <a:t>Найдите </a:t>
            </a:r>
            <a:r>
              <a:rPr lang="ru-RU" dirty="0"/>
              <a:t>(вспомните) примеры, когда ответственное или, наоборот, безответственное отношение одного человека повлияло на его собственную безопасность, безопасность группы людей и безопасность общества в целом.</a:t>
            </a:r>
          </a:p>
        </p:txBody>
      </p:sp>
    </p:spTree>
    <p:extLst>
      <p:ext uri="{BB962C8B-B14F-4D97-AF65-F5344CB8AC3E}">
        <p14:creationId xmlns="" xmlns:p14="http://schemas.microsoft.com/office/powerpoint/2010/main" val="316917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3528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A3F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общего между картинками?</a:t>
            </a:r>
            <a:endParaRPr lang="ru-RU" b="1" dirty="0">
              <a:solidFill>
                <a:srgbClr val="FA3F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27" y="908720"/>
            <a:ext cx="413045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988" y="836712"/>
            <a:ext cx="436648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49" y="3861048"/>
            <a:ext cx="4093936" cy="2497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510" y="3789039"/>
            <a:ext cx="4329962" cy="2642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4485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36912"/>
            <a:ext cx="3731568" cy="3731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A3F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понятия предмета ОБЖ</a:t>
            </a:r>
            <a:endParaRPr lang="ru-RU" b="1" dirty="0">
              <a:solidFill>
                <a:srgbClr val="FA3F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-132184" y="966192"/>
            <a:ext cx="5544616" cy="5891808"/>
          </a:xfrm>
        </p:spPr>
        <p:txBody>
          <a:bodyPr/>
          <a:lstStyle/>
          <a:p>
            <a:r>
              <a:rPr lang="ru-RU" sz="2400" b="1" dirty="0">
                <a:solidFill>
                  <a:srgbClr val="FA3F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Опасность </a:t>
            </a:r>
            <a:r>
              <a:rPr lang="ru-RU" sz="2400" dirty="0"/>
              <a:t>— это события, явления, факторы, процессы, которые могут негативно сказаться на жизни и здоровье человека, благосостоянии общества или государства в целом (например, нарушение жизнедеятельности, вред </a:t>
            </a:r>
            <a:r>
              <a:rPr lang="ru-RU" sz="2400" dirty="0" smtClean="0"/>
              <a:t>здоровью</a:t>
            </a:r>
            <a:r>
              <a:rPr lang="ru-RU" sz="2400" dirty="0"/>
              <a:t>, нанесение ущерба и пр.).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0817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17161"/>
            <a:ext cx="540060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404664"/>
            <a:ext cx="8568952" cy="6120680"/>
          </a:xfrm>
        </p:spPr>
        <p:txBody>
          <a:bodyPr/>
          <a:lstStyle/>
          <a:p>
            <a:r>
              <a:rPr lang="ru-RU" b="1" dirty="0">
                <a:solidFill>
                  <a:srgbClr val="FA3F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</a:t>
            </a:r>
            <a:r>
              <a:rPr lang="ru-RU" dirty="0"/>
              <a:t> — наличие условий </a:t>
            </a:r>
            <a:r>
              <a:rPr lang="ru-RU" dirty="0" smtClean="0"/>
              <a:t>для комфортной </a:t>
            </a:r>
            <a:r>
              <a:rPr lang="ru-RU" dirty="0"/>
              <a:t>жизни, устойчивого </a:t>
            </a:r>
            <a:r>
              <a:rPr lang="ru-RU" dirty="0" smtClean="0"/>
              <a:t>развития </a:t>
            </a:r>
            <a:r>
              <a:rPr lang="ru-RU" dirty="0"/>
              <a:t>личности, общества и </a:t>
            </a:r>
            <a:r>
              <a:rPr lang="ru-RU" dirty="0" smtClean="0"/>
              <a:t>государства.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8920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6264696" cy="4698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404664"/>
            <a:ext cx="8496944" cy="5976664"/>
          </a:xfrm>
        </p:spPr>
        <p:txBody>
          <a:bodyPr/>
          <a:lstStyle/>
          <a:p>
            <a:r>
              <a:rPr lang="ru-RU" b="1" dirty="0">
                <a:solidFill>
                  <a:srgbClr val="FA3F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Действия, направленные на </a:t>
            </a:r>
            <a:r>
              <a:rPr lang="ru-RU" b="1" dirty="0" smtClean="0">
                <a:solidFill>
                  <a:srgbClr val="FA3F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безопасности</a:t>
            </a:r>
            <a:r>
              <a:rPr lang="ru-RU" b="1" dirty="0">
                <a:solidFill>
                  <a:srgbClr val="FA3F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/>
              <a:t>— меры, </a:t>
            </a:r>
            <a:r>
              <a:rPr lang="ru-RU" dirty="0" smtClean="0"/>
              <a:t>позволяющие </a:t>
            </a:r>
            <a:r>
              <a:rPr lang="ru-RU" dirty="0"/>
              <a:t>не </a:t>
            </a:r>
            <a:r>
              <a:rPr lang="ru-RU" dirty="0" smtClean="0"/>
              <a:t>допустить возникновения </a:t>
            </a:r>
            <a:r>
              <a:rPr lang="ru-RU" dirty="0"/>
              <a:t>опасного события, прекратить </a:t>
            </a:r>
            <a:r>
              <a:rPr lang="ru-RU" dirty="0" smtClean="0"/>
              <a:t>его негативное </a:t>
            </a:r>
            <a:r>
              <a:rPr lang="ru-RU" dirty="0"/>
              <a:t>действие, уменьшить </a:t>
            </a:r>
            <a:r>
              <a:rPr lang="ru-RU" dirty="0" smtClean="0"/>
              <a:t>либо нейтрализовать </a:t>
            </a:r>
            <a:r>
              <a:rPr lang="ru-RU" dirty="0"/>
              <a:t>его последствия.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4923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568952" cy="612068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A3F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 безопасности жизнедеятельности </a:t>
            </a:r>
            <a:r>
              <a:rPr lang="ru-RU" dirty="0"/>
              <a:t>— осознание каждым гражданином значимости безопасного поведения в повседневной жизни.</a:t>
            </a:r>
          </a:p>
          <a:p>
            <a:endParaRPr lang="ru-RU" dirty="0"/>
          </a:p>
          <a:p>
            <a:r>
              <a:rPr lang="ru-RU" b="1" dirty="0">
                <a:solidFill>
                  <a:srgbClr val="FA3F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Объективная реальность </a:t>
            </a:r>
            <a:r>
              <a:rPr lang="ru-RU" dirty="0"/>
              <a:t>— существование потенциальной опасности при любом виде человеческой деятельности.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b="1" dirty="0">
                <a:solidFill>
                  <a:srgbClr val="FA3F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Рискованное (рисковое) поведение </a:t>
            </a:r>
            <a:r>
              <a:rPr lang="ru-RU" dirty="0"/>
              <a:t>— поведение, при котором нарушен баланс между вероятностью наступления негативного события и мерами его профилактики, предупреждения и защиты (минимизации) от наступления этого события.</a:t>
            </a:r>
          </a:p>
        </p:txBody>
      </p:sp>
    </p:spTree>
    <p:extLst>
      <p:ext uri="{BB962C8B-B14F-4D97-AF65-F5344CB8AC3E}">
        <p14:creationId xmlns="" xmlns:p14="http://schemas.microsoft.com/office/powerpoint/2010/main" val="54897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072" y="0"/>
            <a:ext cx="89897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A3F04"/>
                </a:solidFill>
              </a:rPr>
              <a:t>Классификация источников опасностей</a:t>
            </a:r>
            <a:endParaRPr lang="ru-RU" sz="4000" b="1" dirty="0">
              <a:ln w="10541" cmpd="sng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A3F04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4593" y="5173830"/>
            <a:ext cx="2642941" cy="648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Психофизиологические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78147" y="821656"/>
            <a:ext cx="2199680" cy="72008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Физические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78147" y="2144087"/>
            <a:ext cx="2097382" cy="79208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Биологические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92896" y="3359953"/>
            <a:ext cx="2094831" cy="70774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Химические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00867" y="4356402"/>
            <a:ext cx="2086860" cy="59376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Социальные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30571" y="6162578"/>
            <a:ext cx="2094831" cy="50405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Информационные</a:t>
            </a:r>
            <a:endParaRPr lang="ru-RU" b="1" dirty="0">
              <a:solidFill>
                <a:prstClr val="white"/>
              </a:solidFill>
            </a:endParaRPr>
          </a:p>
        </p:txBody>
      </p:sp>
      <p:cxnSp>
        <p:nvCxnSpPr>
          <p:cNvPr id="40" name="Прямая со стрелкой 39"/>
          <p:cNvCxnSpPr>
            <a:stCxn id="29" idx="3"/>
          </p:cNvCxnSpPr>
          <p:nvPr/>
        </p:nvCxnSpPr>
        <p:spPr>
          <a:xfrm>
            <a:off x="2377827" y="1181696"/>
            <a:ext cx="609997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3023004" y="716457"/>
            <a:ext cx="5965432" cy="116741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природные климатические показатели (температура воздуха, скорость ветра и др.) и антропогенные источники (ионизирующие излучения, электрический ток, шум, вибрация и др.).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023005" y="2105083"/>
            <a:ext cx="5965432" cy="10471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естественные микроорганизмы (бактерии, вирусы, риккетсии и грибки), различные биологические средства, созданные человеком, больные люди и животные.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023006" y="3422970"/>
            <a:ext cx="5965431" cy="6447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 природные и синтезированные человеком вредные химические вещества.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023004" y="4356402"/>
            <a:ext cx="5965432" cy="59376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войны, голод, экстремизм и терроризм, различные криминальные источники и др.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023006" y="5085183"/>
            <a:ext cx="5965431" cy="82536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физические статические и динамические перегрузки, умственное и эмоциональное перенапряжение, монотонность труда.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013477" y="6035202"/>
            <a:ext cx="5965431" cy="7588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вредоносные программы, утечка, искажение или уничтожение данных, блокирование доступа к ним и др.</a:t>
            </a:r>
          </a:p>
        </p:txBody>
      </p:sp>
      <p:cxnSp>
        <p:nvCxnSpPr>
          <p:cNvPr id="48" name="Прямая со стрелкой 47"/>
          <p:cNvCxnSpPr/>
          <p:nvPr/>
        </p:nvCxnSpPr>
        <p:spPr>
          <a:xfrm flipV="1">
            <a:off x="2235259" y="2540131"/>
            <a:ext cx="787747" cy="333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endCxn id="43" idx="1"/>
          </p:cNvCxnSpPr>
          <p:nvPr/>
        </p:nvCxnSpPr>
        <p:spPr>
          <a:xfrm>
            <a:off x="2250980" y="3727496"/>
            <a:ext cx="772026" cy="17839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2275529" y="4655111"/>
            <a:ext cx="737947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2708478" y="5504607"/>
            <a:ext cx="304998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2325402" y="6414606"/>
            <a:ext cx="662422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6169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85010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A3F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принципы безопасного поведения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43424008"/>
              </p:ext>
            </p:extLst>
          </p:nvPr>
        </p:nvGraphicFramePr>
        <p:xfrm>
          <a:off x="179512" y="836712"/>
          <a:ext cx="8795320" cy="536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44374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A3F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Практико-ориентированная задача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568952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Представьте себе, что вы собираете аптечку перед путешествием. Что вы возьмёте с собой, если: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вы </a:t>
            </a:r>
            <a:r>
              <a:rPr lang="ru-RU" dirty="0"/>
              <a:t>собираетесь на велосипеде на прогулку в парк;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вам </a:t>
            </a:r>
            <a:r>
              <a:rPr lang="ru-RU" dirty="0"/>
              <a:t>предстоит трёхдневная поездка на поезде;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вы </a:t>
            </a:r>
            <a:r>
              <a:rPr lang="ru-RU" dirty="0"/>
              <a:t>едете в экзотическую страну;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вы </a:t>
            </a:r>
            <a:r>
              <a:rPr lang="ru-RU" dirty="0"/>
              <a:t>член бригады медиков, которые едут работать в очаг опасной инфекции?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9172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53</TotalTime>
  <Words>421</Words>
  <Application>Microsoft Office PowerPoint</Application>
  <PresentationFormat>Экран (4:3)</PresentationFormat>
  <Paragraphs>44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Справедливость</vt:lpstr>
      <vt:lpstr>Тема Office</vt:lpstr>
      <vt:lpstr>Цель и основные понятия предмета ОБЖ</vt:lpstr>
      <vt:lpstr>Что общего между картинками?</vt:lpstr>
      <vt:lpstr>Ключевые понятия предмета ОБЖ</vt:lpstr>
      <vt:lpstr>Слайд 4</vt:lpstr>
      <vt:lpstr>Слайд 5</vt:lpstr>
      <vt:lpstr>Слайд 6</vt:lpstr>
      <vt:lpstr>Слайд 7</vt:lpstr>
      <vt:lpstr>Общие принципы безопасного поведения</vt:lpstr>
      <vt:lpstr>Практико-ориентированная задача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 и основные понятия предмета ОБЖ</dc:title>
  <dc:creator>USER</dc:creator>
  <cp:lastModifiedBy>Алексей Лебедкин</cp:lastModifiedBy>
  <cp:revision>9</cp:revision>
  <dcterms:created xsi:type="dcterms:W3CDTF">2023-09-03T08:32:57Z</dcterms:created>
  <dcterms:modified xsi:type="dcterms:W3CDTF">2023-10-08T17:02:44Z</dcterms:modified>
</cp:coreProperties>
</file>