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4"/>
  </p:notesMasterIdLst>
  <p:sldIdLst>
    <p:sldId id="287" r:id="rId3"/>
    <p:sldId id="304" r:id="rId4"/>
    <p:sldId id="305" r:id="rId5"/>
    <p:sldId id="299" r:id="rId6"/>
    <p:sldId id="303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20" r:id="rId15"/>
    <p:sldId id="321" r:id="rId16"/>
    <p:sldId id="313" r:id="rId17"/>
    <p:sldId id="314" r:id="rId18"/>
    <p:sldId id="315" r:id="rId19"/>
    <p:sldId id="316" r:id="rId20"/>
    <p:sldId id="319" r:id="rId21"/>
    <p:sldId id="317" r:id="rId22"/>
    <p:sldId id="318" r:id="rId23"/>
    <p:sldId id="322" r:id="rId24"/>
    <p:sldId id="265" r:id="rId25"/>
    <p:sldId id="263" r:id="rId26"/>
    <p:sldId id="260" r:id="rId27"/>
    <p:sldId id="270" r:id="rId28"/>
    <p:sldId id="275" r:id="rId29"/>
    <p:sldId id="279" r:id="rId30"/>
    <p:sldId id="281" r:id="rId31"/>
    <p:sldId id="288" r:id="rId32"/>
    <p:sldId id="300" r:id="rId33"/>
    <p:sldId id="301" r:id="rId34"/>
    <p:sldId id="302" r:id="rId35"/>
    <p:sldId id="289" r:id="rId36"/>
    <p:sldId id="290" r:id="rId37"/>
    <p:sldId id="292" r:id="rId38"/>
    <p:sldId id="293" r:id="rId39"/>
    <p:sldId id="295" r:id="rId40"/>
    <p:sldId id="297" r:id="rId41"/>
    <p:sldId id="298" r:id="rId42"/>
    <p:sldId id="323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8217C-FD6D-4403-A393-46B67A1F6DD1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1E558-505B-4766-A635-E0FFAE5AE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6091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6A428-50CC-4620-A20B-7BA394AA8080}" type="datetimeFigureOut">
              <a:rPr lang="ru-RU"/>
              <a:pPr>
                <a:defRPr/>
              </a:pPr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42C00-7ACC-4C49-B044-D1C8EC36C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7219-949F-4A49-BBF2-1036FF3AA849}" type="datetimeFigureOut">
              <a:rPr lang="ru-RU"/>
              <a:pPr>
                <a:defRPr/>
              </a:pPr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06FAC-EB78-4C1F-8373-AD0A6FCD3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830C1-CA43-4457-BBB0-0D3EDB24692B}" type="datetimeFigureOut">
              <a:rPr lang="ru-RU"/>
              <a:pPr>
                <a:defRPr/>
              </a:pPr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D680C-D772-4769-8280-9442E7A85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88185-CDAE-448C-B676-3AFBC2F0F895}" type="slidenum">
              <a:rPr lang="ru-RU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5266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E14F9-DA38-4453-B6E3-548FF443ECA3}" type="slidenum">
              <a:rPr lang="ru-RU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5180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CF547-19B7-48D8-9CD2-3C50142F75D8}" type="slidenum">
              <a:rPr lang="ru-RU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1922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08F2B-A76F-4D2D-98AF-3C6D16477A73}" type="slidenum">
              <a:rPr lang="ru-RU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3837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70610-007C-4A45-9167-8CD3E21659ED}" type="slidenum">
              <a:rPr lang="ru-RU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3271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2A924-7D2B-4A59-98F6-8BE2E272BA36}" type="slidenum">
              <a:rPr lang="ru-RU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4720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37F72-7216-4123-BC76-4B652CE5D5CE}" type="slidenum">
              <a:rPr lang="ru-RU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8560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D8CB7-0D04-498F-8D9A-75D6AE31F06F}" type="slidenum">
              <a:rPr lang="ru-RU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038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9F499-B008-4DF7-8CCA-1017A83F7F97}" type="datetimeFigureOut">
              <a:rPr lang="ru-RU"/>
              <a:pPr>
                <a:defRPr/>
              </a:pPr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86624-661D-4B3A-ACEF-1613189AB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7267C-AE75-45E8-AA37-321AC800D041}" type="slidenum">
              <a:rPr lang="ru-RU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2968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22E15-8FC5-4602-8797-A8CCF6317971}" type="slidenum">
              <a:rPr lang="ru-RU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217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D425B-FA63-4ABA-B437-36C524F252B8}" type="slidenum">
              <a:rPr lang="ru-RU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2006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CF5F2-161C-4962-8E55-FCFF7EF6F599}" type="datetimeFigureOut">
              <a:rPr lang="ru-RU"/>
              <a:pPr>
                <a:defRPr/>
              </a:pPr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0EF16-C96F-4C04-931D-D23E0B3B2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09A64-F27C-4EF8-95B6-7E003ED1B121}" type="datetimeFigureOut">
              <a:rPr lang="ru-RU"/>
              <a:pPr>
                <a:defRPr/>
              </a:pPr>
              <a:t>12.10.2021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D2556-9DC9-409C-8BF7-261E4A9B1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5E400-4696-4F78-8905-7E7808550320}" type="datetimeFigureOut">
              <a:rPr lang="ru-RU"/>
              <a:pPr>
                <a:defRPr/>
              </a:pPr>
              <a:t>12.10.2021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64D9A-8413-4DE3-B3E3-BDF84B2F5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AF5F4-B484-466A-983B-9BBC7A934554}" type="datetimeFigureOut">
              <a:rPr lang="ru-RU"/>
              <a:pPr>
                <a:defRPr/>
              </a:pPr>
              <a:t>12.10.2021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2ADDA-9029-4472-8D3C-9F28C6230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46707-C30C-45BB-B593-334088634368}" type="datetimeFigureOut">
              <a:rPr lang="ru-RU"/>
              <a:pPr>
                <a:defRPr/>
              </a:pPr>
              <a:t>12.10.2021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B498F-5AC7-46E6-B59C-2846B1557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F2A64-FD54-475A-87C8-8F1178DFE2C5}" type="datetimeFigureOut">
              <a:rPr lang="ru-RU"/>
              <a:pPr>
                <a:defRPr/>
              </a:pPr>
              <a:t>12.10.2021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EE3A9-A0A5-4091-A48D-62E8B805C0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A4C9D-1D10-4455-9BD2-0A25BFD37E90}" type="datetimeFigureOut">
              <a:rPr lang="ru-RU"/>
              <a:pPr>
                <a:defRPr/>
              </a:pPr>
              <a:t>12.10.2021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31A46-E2BE-457A-AA10-F21A183A0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1CB6D9-02E8-44F6-B552-0BDF0079D532}" type="datetimeFigureOut">
              <a:rPr lang="ru-RU"/>
              <a:pPr>
                <a:defRPr/>
              </a:pPr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884370-38A2-4D07-BDAA-F06E3A4F0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89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A69F2C-3873-448E-B43E-CD36538E57EC}" type="slidenum">
              <a:rPr lang="ru-RU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497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slide" Target="slide24.xm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&#1042;&#1057;&#1045;&#1052;%20&#1043;&#1045;&#1056;&#1054;&#1071;&#1052;-&#1057;&#1055;&#1040;&#1057;&#1040;&#1058;&#1045;&#1051;&#1071;&#1052;%20&#1055;&#1054;&#1057;&#1042;&#1071;&#1065;&#1040;&#1045;&#1058;&#1057;&#1071;....mp4" TargetMode="External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vg-news.ru/sites/default/files/uploads/201210/%20%D0%BF%D0%BE%20%D0%93%D0%9E_4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39848"/>
            <a:ext cx="2595690" cy="2065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43542" y="513317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 smtClean="0">
              <a:latin typeface="Constantia" pitchFamily="18" charset="0"/>
            </a:endParaRPr>
          </a:p>
          <a:p>
            <a:pPr algn="ctr"/>
            <a:r>
              <a:rPr lang="ru-RU" sz="3600" b="1" dirty="0" smtClean="0">
                <a:latin typeface="Constantia" pitchFamily="18" charset="0"/>
              </a:rPr>
              <a:t>Викторина ко Дню ГО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onstantia" pitchFamily="18" charset="0"/>
              </a:rPr>
              <a:t>«БЕЗОПАСНОСТЬ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onstantia" pitchFamily="18" charset="0"/>
              </a:rPr>
              <a:t>ДЕНЬ ЗА ДНЁМ»</a:t>
            </a:r>
            <a:endParaRPr lang="ru-RU" sz="3600" b="1" dirty="0" smtClean="0">
              <a:latin typeface="Constantia" pitchFamily="18" charset="0"/>
            </a:endParaRPr>
          </a:p>
          <a:p>
            <a:pPr algn="ctr"/>
            <a:endParaRPr lang="ru-RU" sz="3600" b="1" dirty="0" smtClean="0">
              <a:latin typeface="Constantia" pitchFamily="18" charset="0"/>
            </a:endParaRPr>
          </a:p>
          <a:p>
            <a:pPr algn="ctr"/>
            <a:endParaRPr lang="ru-RU" sz="3600" b="1" dirty="0" smtClean="0">
              <a:latin typeface="Constantia" pitchFamily="18" charset="0"/>
            </a:endParaRPr>
          </a:p>
          <a:p>
            <a:pPr algn="ctr"/>
            <a:endParaRPr lang="ru-RU" sz="3600" b="1" dirty="0" smtClean="0">
              <a:latin typeface="Constantia" pitchFamily="18" charset="0"/>
            </a:endParaRPr>
          </a:p>
          <a:p>
            <a:pPr algn="ctr"/>
            <a:endParaRPr lang="ru-RU" sz="3600" b="1" dirty="0" smtClean="0">
              <a:latin typeface="Constantia" pitchFamily="18" charset="0"/>
            </a:endParaRPr>
          </a:p>
          <a:p>
            <a:pPr algn="ctr"/>
            <a:endParaRPr lang="ru-RU" sz="3600" b="1" dirty="0" smtClean="0">
              <a:latin typeface="Constantia" pitchFamily="18" charset="0"/>
            </a:endParaRPr>
          </a:p>
          <a:p>
            <a:pPr algn="ctr"/>
            <a:endParaRPr lang="ru-RU" sz="2800" b="1" dirty="0" smtClean="0">
              <a:latin typeface="Constantia" pitchFamily="18" charset="0"/>
            </a:endParaRPr>
          </a:p>
        </p:txBody>
      </p:sp>
      <p:pic>
        <p:nvPicPr>
          <p:cNvPr id="1026" name="Picture 2" descr="http://forexaw.com/new-uploads/51/67/06/5516706.wm_w_480.%D0%9F%D1%80%D0%B5%D0%B4%D1%81%D1%82%D0%B0%D0%B2%D0%B8%D1%82%D0%B5%D0%BB%D0%B8_%D0%B4%D0%B8%D0%BB%D0%B8%D0%BD%D0%B3%D0%BE%D0%B2%D0%BE%D0%B3%D0%BE_%D1%86%D0%B5%D0%BD%D1%82%D1%80%D0%B0_DivenFx_%D0%BF%D1%80%D0%B8%D0%B2%D0%B5%D1%82%D1%81%D1%82%D0%B2%D1%83%D1%8E%D1%82_%D0%BA%D1%80%D0%B8%D1%82%D0%B8%D0%BA%D1%83_%D0%BA%D0%BB%D0%B8%D0%B5%D0%BD%D1%82%D0%BE%D0%B2_%D0%BD%D0%B0_%D1%82%D0%B5%D0%BC%D0%B0%D1%82%D0%B8%D1%87%D0%B5%D1%81%D0%BA%D0%B8%D1%85_%D1%84%D0%BE%D1%80%D1%83%D0%BC%D0%B0%D1%85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7248"/>
          <a:stretch>
            <a:fillRect/>
          </a:stretch>
        </p:blipFill>
        <p:spPr bwMode="auto">
          <a:xfrm>
            <a:off x="6948264" y="-99392"/>
            <a:ext cx="2004164" cy="2304256"/>
          </a:xfrm>
          <a:prstGeom prst="rect">
            <a:avLst/>
          </a:prstGeom>
          <a:noFill/>
        </p:spPr>
      </p:pic>
      <p:pic>
        <p:nvPicPr>
          <p:cNvPr id="5" name="Picture 4" descr="http://img.gazeta.ru/files3/345/4783345/TASS_3181550-pic4_zoom-1000x1000-2443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06" y="2754965"/>
            <a:ext cx="3461170" cy="230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www.65.mchs.gov.ru/upload/iblock/4eb/4ebbcaee4d53784bb2b0118de5b04fb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65712" y="2802023"/>
            <a:ext cx="3365104" cy="2254620"/>
          </a:xfrm>
          <a:prstGeom prst="rect">
            <a:avLst/>
          </a:prstGeom>
          <a:noFill/>
        </p:spPr>
      </p:pic>
      <p:pic>
        <p:nvPicPr>
          <p:cNvPr id="6" name="Picture 2" descr="http://dom.pln24.ru/pictures/12122709134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79923" y="4399994"/>
            <a:ext cx="338437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4709" y="4869159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Взрывоопасные вещества.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Взрывоопасно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Psychology\Desktop\ДЕНЬ ГО\картинки\взрывоопасно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42" t="4728" r="5229" b="3021"/>
          <a:stretch/>
        </p:blipFill>
        <p:spPr bwMode="auto">
          <a:xfrm>
            <a:off x="2669907" y="348342"/>
            <a:ext cx="4926429" cy="452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55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sychology\Desktop\ДЕНЬ ГО\картинки\znaki_preduprezhdayushhie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317" t="1872" r="4662" b="61911"/>
          <a:stretch/>
        </p:blipFill>
        <p:spPr bwMode="auto">
          <a:xfrm>
            <a:off x="2483768" y="240567"/>
            <a:ext cx="5087924" cy="430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24709" y="4869159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«Не влезай, убьёт!»,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«Ядовитые вещества»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166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sychology\Desktop\ДЕНЬ ГО\картинки\биологич.опасность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97" t="1934" r="2124" b="31576"/>
          <a:stretch/>
        </p:blipFill>
        <p:spPr bwMode="auto">
          <a:xfrm>
            <a:off x="2483768" y="370113"/>
            <a:ext cx="4968551" cy="469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24709" y="4869159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Осторожно!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Биологическая опасность (инфекционные вещества)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71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4709" y="4869159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Опасно!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 падение груза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C:\Users\Psychology\Desktop\ДЕНЬ ГО\картинки\znaki_preduprezhdayushhie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412" t="52737" r="3815" b="12173"/>
          <a:stretch/>
        </p:blipFill>
        <p:spPr bwMode="auto">
          <a:xfrm>
            <a:off x="2734725" y="764703"/>
            <a:ext cx="5158811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48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4709" y="4869159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 химического оружия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Химическая опасность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C:\Users\Psychology\Desktop\ДЕНЬ ГО\картинки\знак химического оружия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07" t="6338" r="4946" b="10975"/>
          <a:stretch/>
        </p:blipFill>
        <p:spPr bwMode="auto">
          <a:xfrm>
            <a:off x="2699792" y="489856"/>
            <a:ext cx="4680520" cy="428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567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sychology\Desktop\ДЕНЬ ГО\картинки\запрет открытого огн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8640"/>
            <a:ext cx="475252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24709" y="4869159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Запрет открытого огня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47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sychology\Desktop\ДЕНЬ ГО\картинки\вход с оружием запрещё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81608"/>
            <a:ext cx="4752527" cy="47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5034135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Вход с оружием запрещён!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924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8368" y="5195569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Купаться запрещено!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C:\Users\Psychology\Desktop\ДЕНЬ ГО\картинки\купаться запрещен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5" y="436374"/>
            <a:ext cx="4637990" cy="463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361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4709" y="503708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«Не тушить водой!»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C:\Users\Psychology\Desktop\ДЕНЬ ГО\картинки\не тушить водо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4664"/>
            <a:ext cx="4632424" cy="463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136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Psychology\Desktop\ДЕНЬ ГО\картинки\запрет на разжигание костр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2656"/>
            <a:ext cx="489654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24709" y="522920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Запрет на разжигание костров возле объекта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289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sychology\Desktop\ДЕНЬ ГО\картинки\oborona-300x2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945" y="332656"/>
            <a:ext cx="8630091" cy="609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sychology\Desktop\ДЕНЬ ГО\картинки\2-11 —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29337"/>
            <a:ext cx="2798982" cy="240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981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4709" y="4869159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«Руками не трогать»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C:\Users\Psychology\Desktop\ДЕНЬ ГО\картинки\руками не трогать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56" t="2359" r="15399"/>
          <a:stretch/>
        </p:blipFill>
        <p:spPr bwMode="auto">
          <a:xfrm>
            <a:off x="2771800" y="404664"/>
            <a:ext cx="4560235" cy="448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803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4709" y="4869159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Направление при эвакуации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C:\Users\Psychology\Desktop\ДЕНЬ ГО\картинки\направление к эвакуаци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3348" y="1052736"/>
            <a:ext cx="7229585" cy="337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554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4897" y="601539"/>
            <a:ext cx="6656118" cy="276998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>
                  <a:solidFill>
                    <a:prstClr val="black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тур </a:t>
            </a:r>
          </a:p>
          <a:p>
            <a:pPr algn="ctr"/>
            <a:r>
              <a:rPr lang="ru-RU" sz="6000" b="1" dirty="0" smtClean="0">
                <a:ln w="11430">
                  <a:solidFill>
                    <a:prstClr val="black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«Вопрос - ответ»</a:t>
            </a:r>
          </a:p>
          <a:p>
            <a:pPr algn="ctr"/>
            <a:endParaRPr lang="ru-RU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434" name="Picture 2" descr="C:\Users\Psychology\Desktop\ДЕНЬ ГО\картинки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92896"/>
            <a:ext cx="5832648" cy="396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1693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8" descr="question_mark_serious_thinker_500_cl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04664"/>
            <a:ext cx="3203575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28358"/>
            <a:ext cx="2411033" cy="192882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29456"/>
            <a:ext cx="1765583" cy="192772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2359386"/>
            <a:ext cx="1857388" cy="17754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92097" y="2359386"/>
            <a:ext cx="2357454" cy="17859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TextBox 7">
            <a:hlinkClick r:id="rId7" action="ppaction://hlinksldjump"/>
          </p:cNvPr>
          <p:cNvSpPr txBox="1"/>
          <p:nvPr/>
        </p:nvSpPr>
        <p:spPr>
          <a:xfrm>
            <a:off x="1442093" y="4593804"/>
            <a:ext cx="592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+mj-lt"/>
              </a:rPr>
              <a:t>Что изображено на фотографиях?</a:t>
            </a:r>
            <a:endParaRPr lang="ru-RU" sz="28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98458" y="501317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еспиратор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8" descr="question_mark_serious_thinker_500_cl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794232"/>
            <a:ext cx="2143108" cy="422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832584"/>
            <a:ext cx="1893007" cy="307183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832584"/>
            <a:ext cx="2071702" cy="307183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Овал 9"/>
          <p:cNvSpPr/>
          <p:nvPr/>
        </p:nvSpPr>
        <p:spPr>
          <a:xfrm>
            <a:off x="3143240" y="2643182"/>
            <a:ext cx="1071570" cy="285752"/>
          </a:xfrm>
          <a:prstGeom prst="ellipse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cmpd="tri">
                <a:solidFill>
                  <a:schemeClr val="tx1"/>
                </a:solidFill>
              </a:ln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58595" y="832584"/>
            <a:ext cx="1907383" cy="307183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TextBox 11">
            <a:hlinkClick r:id="rId6" action="ppaction://hlinksldjump"/>
          </p:cNvPr>
          <p:cNvSpPr txBox="1"/>
          <p:nvPr/>
        </p:nvSpPr>
        <p:spPr>
          <a:xfrm>
            <a:off x="1168354" y="4221088"/>
            <a:ext cx="67151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+mj-lt"/>
              </a:rPr>
              <a:t>На всех фотографиях запечатлен один и тот же прибор. </a:t>
            </a:r>
          </a:p>
          <a:p>
            <a:pPr algn="ctr"/>
            <a:r>
              <a:rPr lang="ru-RU" sz="2800" b="1" dirty="0" smtClean="0">
                <a:latin typeface="+mj-lt"/>
              </a:rPr>
              <a:t>Что это за прибор?</a:t>
            </a:r>
            <a:endParaRPr lang="ru-RU" sz="2800" b="1" dirty="0">
              <a:latin typeface="+mj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286380" y="2786058"/>
            <a:ext cx="1071570" cy="285752"/>
          </a:xfrm>
          <a:prstGeom prst="ellipse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cmpd="tri">
                <a:solidFill>
                  <a:schemeClr val="tx1"/>
                </a:solidFill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0522" y="4913585"/>
            <a:ext cx="70308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Дозиметр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(уровень радиационного загрязнения)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8" descr="question_mark_serious_thinker_500_cl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582524"/>
            <a:ext cx="2947917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899592" y="908720"/>
            <a:ext cx="59055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atin typeface="+mj-lt"/>
                <a:cs typeface="+mn-cs"/>
              </a:rPr>
              <a:t>	Изначально </a:t>
            </a:r>
            <a:r>
              <a:rPr lang="ru-RU" sz="2800" b="1" dirty="0">
                <a:latin typeface="+mj-lt"/>
                <a:cs typeface="+mn-cs"/>
              </a:rPr>
              <a:t>Гражданская Оборона была создана для решения задач в военное время, но после 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катастрофы 1986 года </a:t>
            </a:r>
            <a:r>
              <a:rPr lang="ru-RU" sz="2800" b="1" dirty="0">
                <a:latin typeface="+mj-lt"/>
                <a:cs typeface="+mn-cs"/>
              </a:rPr>
              <a:t>на ГО были возложены задачи борьбы с природными и техногенными катастрофами.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atin typeface="+mj-lt"/>
                <a:cs typeface="+mn-cs"/>
              </a:rPr>
              <a:t>	О </a:t>
            </a:r>
            <a:r>
              <a:rPr lang="ru-RU" sz="2800" b="1" dirty="0">
                <a:latin typeface="+mj-lt"/>
                <a:cs typeface="+mn-cs"/>
              </a:rPr>
              <a:t>какой катастрофе идет речь?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8458" y="501317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Авария на ЧАЭС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8" descr="question_mark_serious_thinker_500_cl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549275"/>
            <a:ext cx="3203575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683568" y="818866"/>
            <a:ext cx="56166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 аварии на химически опасном объекте произошла утечка хлора.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Нужно срочно покинуть: </a:t>
            </a:r>
          </a:p>
          <a:p>
            <a:pPr algn="ctr"/>
            <a:endParaRPr lang="ru-RU" sz="3600" b="1" dirty="0" smtClean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3677807"/>
            <a:ext cx="5616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Хлор тяжелее воздуха, нужно покинуть низкие места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99" y="3140968"/>
            <a:ext cx="49688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ru-RU" sz="3600" b="1" dirty="0"/>
              <a:t>Низкие места.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3600" b="1" dirty="0"/>
              <a:t>Верхние этажи.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8" descr="question_mark_serious_thinker_500_cl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549275"/>
            <a:ext cx="3203575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611560" y="1124744"/>
            <a:ext cx="58326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Перечислите действия населения при сигнале «внимание всем»?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3214666"/>
            <a:ext cx="65527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 включить радио, ТВ. </a:t>
            </a: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Отключить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свет, газ, воду.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Собрать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документы, продукты питания, воду,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одежду.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Следовать указаниям местных органов ГО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8" descr="question_mark_serious_thinker_500_cl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549275"/>
            <a:ext cx="3203575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467544" y="1556792"/>
            <a:ext cx="63367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 ранении каких сосудов кровь ярко-красного цвета и «бьёт фонтаном»?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1661" y="4293096"/>
            <a:ext cx="5616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Артерии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(венозная кровь тёмного цвета и густая)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8" descr="question_mark_serious_thinker_500_cl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549275"/>
            <a:ext cx="3203575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190533" y="1124744"/>
            <a:ext cx="66602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 обморожении участок кожи необходимо: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 smtClean="0">
                <a:latin typeface="+mj-lt"/>
              </a:rPr>
              <a:t>Растереть снегом.     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 smtClean="0">
                <a:latin typeface="+mj-lt"/>
              </a:rPr>
              <a:t>Смазать кремом.     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 smtClean="0">
                <a:latin typeface="+mj-lt"/>
              </a:rPr>
              <a:t>Постепенно разогреть и дать теплое питье.         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 smtClean="0">
                <a:latin typeface="+mj-lt"/>
              </a:rPr>
              <a:t>Смазать жиром.</a:t>
            </a:r>
            <a:endParaRPr lang="ru-RU" sz="36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5013176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Постепенно разогреть и дать тёплое питьё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5293" y="1340768"/>
            <a:ext cx="6802183" cy="18466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тур «Разминка»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699792" y="2492896"/>
            <a:ext cx="1080120" cy="129614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436096" y="2492896"/>
            <a:ext cx="1152128" cy="115212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07504" y="3768080"/>
            <a:ext cx="483606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Задание «</a:t>
            </a:r>
            <a:r>
              <a:rPr lang="ru-RU" sz="4800" b="1" cap="none" spc="-15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Кроссворд</a:t>
            </a:r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»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3736234"/>
            <a:ext cx="483606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-15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Задание «Определи опасность»</a:t>
            </a:r>
            <a:endParaRPr lang="ru-RU" sz="4800" b="1" cap="none" spc="-15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226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8" descr="question_mark_serious_thinker_500_cl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88640"/>
            <a:ext cx="3203575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683568" y="1556792"/>
            <a:ext cx="6660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телефоны служб экстренной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помощи</a:t>
            </a:r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2779980"/>
            <a:ext cx="58503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 – Служба МЧС </a:t>
            </a:r>
          </a:p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102 – Служба Полиции 103 – Скорая медицинская помощь</a:t>
            </a:r>
          </a:p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104 – Аварийная газовая служба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61010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8" descr="question_mark_serious_thinker_500_cl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88640"/>
            <a:ext cx="3203575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683568" y="1069332"/>
            <a:ext cx="66602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нужно сообщить при вызове служб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экстренной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помощи?</a:t>
            </a:r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779980"/>
            <a:ext cx="65704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Причину вызова (пожар, авария, утечка газа, травма, драка и т.д.)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Адрес, где случилось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Свою фамилию, номер телефона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56115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8" descr="question_mark_serious_thinker_500_cl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88640"/>
            <a:ext cx="3203575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827584" y="1556792"/>
            <a:ext cx="6660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эвакуация?</a:t>
            </a:r>
            <a:endParaRPr lang="ru-RU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779980"/>
            <a:ext cx="6570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экстренный выход из опасной зоны при ЧС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93495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8" descr="question_mark_serious_thinker_500_cl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88640"/>
            <a:ext cx="3203575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827584" y="1124744"/>
            <a:ext cx="66602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виды оружия относятся к оружию массового поражения?</a:t>
            </a:r>
            <a:endParaRPr lang="ru-RU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003" y="3284984"/>
            <a:ext cx="6570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Ядерное, химическое, бактериальное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66850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8" descr="question_mark_serious_thinker_500_cl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88640"/>
            <a:ext cx="3203575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683568" y="1196752"/>
            <a:ext cx="6660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Ваши действия при наводнении (затоплении):</a:t>
            </a:r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2492896"/>
            <a:ext cx="69127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Останетесь на первом этаже (в доме).</a:t>
            </a:r>
          </a:p>
          <a:p>
            <a:pPr marL="742950" indent="-742950"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Опуститесь в хорошо оборудованный подвал.</a:t>
            </a:r>
          </a:p>
          <a:p>
            <a:pPr marL="742950" indent="-742950"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Поднимитесь на чердак (крышу).</a:t>
            </a:r>
          </a:p>
        </p:txBody>
      </p:sp>
    </p:spTree>
    <p:extLst>
      <p:ext uri="{BB962C8B-B14F-4D97-AF65-F5344CB8AC3E}">
        <p14:creationId xmlns:p14="http://schemas.microsoft.com/office/powerpoint/2010/main" xmlns="" val="57049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8" descr="question_mark_serious_thinker_500_cl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88640"/>
            <a:ext cx="3203575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683568" y="1196752"/>
            <a:ext cx="6660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Ваши действия при урагане, буре, смерче:</a:t>
            </a:r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2492896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Укроетесь под деревом.</a:t>
            </a:r>
          </a:p>
          <a:p>
            <a:pPr marL="742950" indent="-742950"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Спрячетесь в сарайчике.</a:t>
            </a:r>
          </a:p>
          <a:p>
            <a:pPr marL="742950" indent="-742950"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Спуститесь в подвал (погреб).</a:t>
            </a:r>
          </a:p>
        </p:txBody>
      </p:sp>
    </p:spTree>
    <p:extLst>
      <p:ext uri="{BB962C8B-B14F-4D97-AF65-F5344CB8AC3E}">
        <p14:creationId xmlns:p14="http://schemas.microsoft.com/office/powerpoint/2010/main" xmlns="" val="305892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8" descr="question_mark_serious_thinker_500_cl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88640"/>
            <a:ext cx="3203575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683568" y="980728"/>
            <a:ext cx="66602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обнаружили неизвестный предмет (пакет). Как вы поступите?</a:t>
            </a:r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2735054"/>
            <a:ext cx="69127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Выбросите пакет в мусорный ящик.</a:t>
            </a:r>
          </a:p>
          <a:p>
            <a:pPr marL="742950" indent="-742950"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Поинтересуетесь содержимым пакета.</a:t>
            </a:r>
          </a:p>
          <a:p>
            <a:pPr marL="742950" indent="-742950"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трогая пакет, сообщите о находке по телефону 101.</a:t>
            </a:r>
          </a:p>
        </p:txBody>
      </p:sp>
    </p:spTree>
    <p:extLst>
      <p:ext uri="{BB962C8B-B14F-4D97-AF65-F5344CB8AC3E}">
        <p14:creationId xmlns:p14="http://schemas.microsoft.com/office/powerpoint/2010/main" xmlns="" val="204122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8" descr="question_mark_serious_thinker_500_cl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88640"/>
            <a:ext cx="3203575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683568" y="980728"/>
            <a:ext cx="66602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способом вы покинете квартиру при пожаре?</a:t>
            </a:r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2735054"/>
            <a:ext cx="69127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Воспользуетесь лифтом.</a:t>
            </a:r>
          </a:p>
          <a:p>
            <a:pPr marL="742950" indent="-742950"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Спуститесь по ступенькам.</a:t>
            </a:r>
          </a:p>
          <a:p>
            <a:pPr marL="742950" indent="-742950"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Спуститесь по водосточной трубе .</a:t>
            </a:r>
          </a:p>
        </p:txBody>
      </p:sp>
    </p:spTree>
    <p:extLst>
      <p:ext uri="{BB962C8B-B14F-4D97-AF65-F5344CB8AC3E}">
        <p14:creationId xmlns:p14="http://schemas.microsoft.com/office/powerpoint/2010/main" xmlns="" val="21220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8" descr="question_mark_serious_thinker_500_cl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48679"/>
            <a:ext cx="2764786" cy="544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471803" y="764704"/>
            <a:ext cx="68762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время прогулки вы увидели большую собаку, с которой нет хозяина. Собака проявляет агрессивность. Ваши действия?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735054"/>
            <a:ext cx="76328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Повернётесь к собаке лицом, глядя на неё, постараетесь уйти, не делая резких движений.</a:t>
            </a:r>
          </a:p>
          <a:p>
            <a:pPr marL="742950" indent="-742950"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Немедленно броситесь наутёк.</a:t>
            </a:r>
          </a:p>
          <a:p>
            <a:pPr marL="742950" indent="-742950"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Будете размахивать руками и громко кричать о помощи.</a:t>
            </a:r>
          </a:p>
        </p:txBody>
      </p:sp>
    </p:spTree>
    <p:extLst>
      <p:ext uri="{BB962C8B-B14F-4D97-AF65-F5344CB8AC3E}">
        <p14:creationId xmlns:p14="http://schemas.microsoft.com/office/powerpoint/2010/main" xmlns="" val="191462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8" descr="question_mark_serious_thinker_500_cl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48679"/>
            <a:ext cx="2764786" cy="544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471803" y="764704"/>
            <a:ext cx="68762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случайно разбили градусник. Ртуть растеклась по полу. Что делать?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298153"/>
            <a:ext cx="7920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Ничего не делать – ведь ртуть не видно.</a:t>
            </a:r>
          </a:p>
          <a:p>
            <a:pPr marL="742950" indent="-742950">
              <a:buAutoNum type="arabicPeriod"/>
            </a:pPr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Подмести пол </a:t>
            </a: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веником, выбросить все осколки в мусорное ведро.</a:t>
            </a:r>
          </a:p>
          <a:p>
            <a:pPr marL="742950" indent="-742950">
              <a:buAutoNum type="arabicPeriod"/>
            </a:pP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Проветрить помещение (но не сквозняк), одеть резиновые перчатки, повязку на лицо, собрать ртуть с помощью резиновой груши и вызвать МЧС по номеру 101.</a:t>
            </a:r>
          </a:p>
        </p:txBody>
      </p:sp>
    </p:spTree>
    <p:extLst>
      <p:ext uri="{BB962C8B-B14F-4D97-AF65-F5344CB8AC3E}">
        <p14:creationId xmlns:p14="http://schemas.microsoft.com/office/powerpoint/2010/main" xmlns="" val="216999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"/>
          <p:cNvPicPr preferRelativeResize="0">
            <a:picLocks noChangeArrowheads="1"/>
          </p:cNvPicPr>
          <p:nvPr/>
        </p:nvPicPr>
        <p:blipFill>
          <a:blip r:embed="rId2" cstate="print">
            <a:lum contrast="24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969" y="0"/>
            <a:ext cx="9159971" cy="685800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-15969" y="-103909"/>
            <a:ext cx="5524725" cy="105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9938" tIns="154969" rIns="309938" bIns="15496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700" b="1"/>
              <a:t>С  Т А  Д  И </a:t>
            </a:r>
            <a:r>
              <a:rPr lang="ru-RU" sz="4700" b="1">
                <a:solidFill>
                  <a:srgbClr val="FF0000"/>
                </a:solidFill>
              </a:rPr>
              <a:t>О</a:t>
            </a:r>
            <a:r>
              <a:rPr lang="ru-RU" sz="4700" b="1"/>
              <a:t> Н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390414" y="700019"/>
            <a:ext cx="3597988" cy="1050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9938" tIns="154969" rIns="309938" bIns="15496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700" b="1" dirty="0">
                <a:solidFill>
                  <a:srgbClr val="FF0000"/>
                </a:solidFill>
              </a:rPr>
              <a:t>П</a:t>
            </a:r>
            <a:r>
              <a:rPr lang="ru-RU" sz="4700" b="1" dirty="0"/>
              <a:t> А  Р  К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666560" y="1389100"/>
            <a:ext cx="5524722" cy="1050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9938" tIns="154969" rIns="309938" bIns="15496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700" b="1"/>
              <a:t>М </a:t>
            </a:r>
            <a:r>
              <a:rPr lang="ru-RU" sz="4700" b="1">
                <a:solidFill>
                  <a:srgbClr val="FF0000"/>
                </a:solidFill>
              </a:rPr>
              <a:t>А</a:t>
            </a:r>
            <a:r>
              <a:rPr lang="ru-RU" sz="4700" b="1"/>
              <a:t>  Г  А З  И  Н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639946" y="5807971"/>
            <a:ext cx="6759534" cy="1050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9938" tIns="154969" rIns="309938" bIns="15496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700" b="1"/>
              <a:t>К  </a:t>
            </a:r>
            <a:r>
              <a:rPr lang="ru-RU" sz="4700" b="1">
                <a:solidFill>
                  <a:srgbClr val="FF0000"/>
                </a:solidFill>
              </a:rPr>
              <a:t>И </a:t>
            </a:r>
            <a:r>
              <a:rPr lang="ru-RU" sz="4700" b="1"/>
              <a:t> Н О  Т  Е  А  Т Р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431747" y="2876641"/>
            <a:ext cx="3624599" cy="1050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9938" tIns="154969" rIns="309938" bIns="15496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700" b="1"/>
              <a:t>К  У  Х </a:t>
            </a:r>
            <a:r>
              <a:rPr lang="ru-RU" sz="4700" b="1">
                <a:solidFill>
                  <a:srgbClr val="FF0000"/>
                </a:solidFill>
              </a:rPr>
              <a:t>Н</a:t>
            </a:r>
            <a:r>
              <a:rPr lang="ru-RU" sz="4700" b="1"/>
              <a:t> Я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639946" y="3620411"/>
            <a:ext cx="5524722" cy="1050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9938" tIns="154969" rIns="309938" bIns="15496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700" b="1"/>
              <a:t>В  </a:t>
            </a:r>
            <a:r>
              <a:rPr lang="ru-RU" sz="4700" b="1">
                <a:solidFill>
                  <a:srgbClr val="FF0000"/>
                </a:solidFill>
              </a:rPr>
              <a:t>О</a:t>
            </a:r>
            <a:r>
              <a:rPr lang="ru-RU" sz="4700" b="1"/>
              <a:t>  К  З А  Л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363801" y="4418871"/>
            <a:ext cx="6035679" cy="1050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9938" tIns="154969" rIns="309938" bIns="15496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700" b="1">
                <a:solidFill>
                  <a:srgbClr val="FF0000"/>
                </a:solidFill>
              </a:rPr>
              <a:t>С</a:t>
            </a:r>
            <a:r>
              <a:rPr lang="ru-RU" sz="4700" b="1"/>
              <a:t>  П О Р  Т  З  А  Л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916090" y="5107952"/>
            <a:ext cx="4103624" cy="1050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9938" tIns="154969" rIns="309938" bIns="15496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700" b="1"/>
              <a:t>М  Е </a:t>
            </a:r>
            <a:r>
              <a:rPr lang="ru-RU" sz="4700" b="1">
                <a:solidFill>
                  <a:srgbClr val="FF0000"/>
                </a:solidFill>
              </a:rPr>
              <a:t>Т</a:t>
            </a:r>
            <a:r>
              <a:rPr lang="ru-RU" sz="4700" b="1"/>
              <a:t>  Р  О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707892" y="2132871"/>
            <a:ext cx="6759534" cy="1050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9938" tIns="154969" rIns="309938" bIns="15496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700" b="1"/>
              <a:t>Т  Р А  Н </a:t>
            </a:r>
            <a:r>
              <a:rPr lang="ru-RU" sz="4700" b="1">
                <a:solidFill>
                  <a:srgbClr val="FF0000"/>
                </a:solidFill>
              </a:rPr>
              <a:t>С</a:t>
            </a:r>
            <a:r>
              <a:rPr lang="ru-RU" sz="4700" b="1"/>
              <a:t>  П О Р  Т</a:t>
            </a:r>
          </a:p>
        </p:txBody>
      </p:sp>
    </p:spTree>
    <p:extLst>
      <p:ext uri="{BB962C8B-B14F-4D97-AF65-F5344CB8AC3E}">
        <p14:creationId xmlns:p14="http://schemas.microsoft.com/office/powerpoint/2010/main" xmlns="" val="297326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2052" grpId="0"/>
      <p:bldP spid="2053" grpId="0"/>
      <p:bldP spid="2054" grpId="0"/>
      <p:bldP spid="2055" grpId="0"/>
      <p:bldP spid="2056" grpId="0"/>
      <p:bldP spid="2057" grpId="0"/>
      <p:bldP spid="2058" grpId="0"/>
      <p:bldP spid="205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8" descr="question_mark_serious_thinker_500_cl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48679"/>
            <a:ext cx="2764786" cy="544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471803" y="764704"/>
            <a:ext cx="68762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вы поступите, если задымился (заискрился) электроприбор?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298153"/>
            <a:ext cx="79208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Заглянуть под корпус прибора, проверить провода.</a:t>
            </a:r>
          </a:p>
          <a:p>
            <a:pPr marL="742950" indent="-742950">
              <a:buAutoNum type="arabicPeriod"/>
            </a:pP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Залить место возникновения дыма (искры) водой.</a:t>
            </a:r>
          </a:p>
          <a:p>
            <a:pPr marL="742950" indent="-742950">
              <a:buAutoNum type="arabicPeriod"/>
            </a:pP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Отключить прибор от питания, набросить плотное одеяло (засыпать песком или землёй).</a:t>
            </a:r>
          </a:p>
        </p:txBody>
      </p:sp>
    </p:spTree>
    <p:extLst>
      <p:ext uri="{BB962C8B-B14F-4D97-AF65-F5344CB8AC3E}">
        <p14:creationId xmlns:p14="http://schemas.microsoft.com/office/powerpoint/2010/main" xmlns="" val="344362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611560" y="404664"/>
            <a:ext cx="82766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ПРЕДОТВРАЩЕНИЕ</a:t>
            </a:r>
          </a:p>
          <a:p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СПАСЕНИЕ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ПОМОЩЬ</a:t>
            </a:r>
            <a:endParaRPr lang="ru-RU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7" name="Picture 3" descr="C:\Users\Psychology\Desktop\ДЕНЬ ГО\картинки\памятник героям-спасателям в Москве\660_33e6823ecb5e5c5a4fb3ca6c1d780a55.jpg">
            <a:hlinkClick r:id="rId3" action="ppaction://hlinkfile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07" t="2857" r="20179"/>
          <a:stretch/>
        </p:blipFill>
        <p:spPr bwMode="auto">
          <a:xfrm>
            <a:off x="683568" y="1062878"/>
            <a:ext cx="360040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sychology\Desktop\ДЕНЬ ГО\картинки\памятник героям-спасателям в Москве\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29" t="20894" r="15571" b="4842"/>
          <a:stretch/>
        </p:blipFill>
        <p:spPr bwMode="auto">
          <a:xfrm>
            <a:off x="4430205" y="2492896"/>
            <a:ext cx="447694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297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767408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ОПАСНОСТЕЙ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619672" y="1598405"/>
            <a:ext cx="1368152" cy="1489244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3959932" y="1598404"/>
            <a:ext cx="1368152" cy="31267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588224" y="1612739"/>
            <a:ext cx="1368152" cy="118252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83568" y="3087649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ПРИРОДНЫЕ</a:t>
            </a:r>
            <a:endParaRPr lang="ru-RU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43808" y="4913447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ТЕХНОГЕННЫЕ</a:t>
            </a:r>
            <a:endParaRPr lang="ru-RU" sz="3200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54098" y="2934408"/>
            <a:ext cx="3636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СОЦИАЛЬНЫЕ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3672424"/>
            <a:ext cx="3610609" cy="119673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ЗАВИСЯТ ОТ ЧЕЛОВЕКА, ИСТОЧНИК ОПАСНОСТИ - ПРИРОДА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843808" y="5491275"/>
            <a:ext cx="3744416" cy="119673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 ОПАСНОСТИ – ДЕЯТЕЛЬНОСТЬ ЧЕЛОВЕКА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454097" y="3519183"/>
            <a:ext cx="3636405" cy="119673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ОПАСНОСТИ – ЧЕЛОВЕК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757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7" grpId="0"/>
      <p:bldP spid="16" grpId="0"/>
      <p:bldP spid="17" grpId="0"/>
      <p:bldP spid="10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7715" y="601539"/>
            <a:ext cx="8530477" cy="276998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ru-RU" sz="6000" b="1" cap="none" spc="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тур </a:t>
            </a:r>
          </a:p>
          <a:p>
            <a:pPr algn="ctr"/>
            <a:r>
              <a:rPr lang="ru-RU" sz="6000" b="1" cap="none" spc="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«Знаки в системе ГО»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Psychology\Desktop\ДЕНЬ ГО\картинки\2-11 —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0705" y="2564904"/>
            <a:ext cx="4464496" cy="382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4459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sychology\Desktop\ДЕНЬ ГО\картинки\опасность поражения электрическим токо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4664"/>
            <a:ext cx="5403850" cy="469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522920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Опасность поражения электрическим током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807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sychology\Desktop\ДЕНЬ ГО\картинки\RADwarn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2519" y="0"/>
            <a:ext cx="504056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4869160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Опасность радиоактивного излучения.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Радиоактивные вещества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97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sychology\Desktop\ДЕНЬ ГО\картинки\znaki_preduprezhdayushhie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6" t="2242" r="67725" b="62636"/>
          <a:stretch/>
        </p:blipFill>
        <p:spPr bwMode="auto">
          <a:xfrm>
            <a:off x="2411760" y="332656"/>
            <a:ext cx="5768275" cy="434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4869160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Пожароопасно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Легковоспламеняющиеся вещества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4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 2">
      <a:dk1>
        <a:srgbClr val="800000"/>
      </a:dk1>
      <a:lt1>
        <a:srgbClr val="FFCC66"/>
      </a:lt1>
      <a:dk2>
        <a:srgbClr val="1F497D"/>
      </a:dk2>
      <a:lt2>
        <a:srgbClr val="EEE2EE"/>
      </a:lt2>
      <a:accent1>
        <a:srgbClr val="4F81BD"/>
      </a:accent1>
      <a:accent2>
        <a:srgbClr val="C0504D"/>
      </a:accent2>
      <a:accent3>
        <a:srgbClr val="FFE2B8"/>
      </a:accent3>
      <a:accent4>
        <a:srgbClr val="6C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800000"/>
        </a:dk1>
        <a:lt1>
          <a:srgbClr val="FFCC66"/>
        </a:lt1>
        <a:dk2>
          <a:srgbClr val="1F497D"/>
        </a:dk2>
        <a:lt2>
          <a:srgbClr val="EEE2EE"/>
        </a:lt2>
        <a:accent1>
          <a:srgbClr val="4F81BD"/>
        </a:accent1>
        <a:accent2>
          <a:srgbClr val="C0504D"/>
        </a:accent2>
        <a:accent3>
          <a:srgbClr val="FFE2B8"/>
        </a:accent3>
        <a:accent4>
          <a:srgbClr val="6C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673</Words>
  <Application>Microsoft Office PowerPoint</Application>
  <PresentationFormat>Экран (4:3)</PresentationFormat>
  <Paragraphs>124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41</vt:i4>
      </vt:variant>
    </vt:vector>
  </HeadingPairs>
  <TitlesOfParts>
    <vt:vector size="43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Алексей Лебедкин</cp:lastModifiedBy>
  <cp:revision>113</cp:revision>
  <dcterms:created xsi:type="dcterms:W3CDTF">2015-09-29T18:53:03Z</dcterms:created>
  <dcterms:modified xsi:type="dcterms:W3CDTF">2021-10-11T19:27:53Z</dcterms:modified>
</cp:coreProperties>
</file>