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7" r:id="rId3"/>
    <p:sldId id="260" r:id="rId4"/>
    <p:sldId id="258" r:id="rId5"/>
    <p:sldId id="262" r:id="rId6"/>
    <p:sldId id="261" r:id="rId7"/>
    <p:sldId id="259" r:id="rId8"/>
    <p:sldId id="263" r:id="rId9"/>
    <p:sldId id="279" r:id="rId10"/>
    <p:sldId id="281" r:id="rId11"/>
    <p:sldId id="280" r:id="rId12"/>
    <p:sldId id="282" r:id="rId13"/>
    <p:sldId id="283" r:id="rId14"/>
    <p:sldId id="289" r:id="rId15"/>
    <p:sldId id="284" r:id="rId16"/>
    <p:sldId id="285" r:id="rId17"/>
    <p:sldId id="266" r:id="rId18"/>
    <p:sldId id="286" r:id="rId19"/>
    <p:sldId id="287" r:id="rId20"/>
    <p:sldId id="288" r:id="rId21"/>
    <p:sldId id="278" r:id="rId22"/>
    <p:sldId id="268" r:id="rId23"/>
    <p:sldId id="271" r:id="rId24"/>
    <p:sldId id="276" r:id="rId25"/>
    <p:sldId id="274" r:id="rId26"/>
    <p:sldId id="27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27" autoAdjust="0"/>
  </p:normalViewPr>
  <p:slideViewPr>
    <p:cSldViewPr>
      <p:cViewPr>
        <p:scale>
          <a:sx n="70" d="100"/>
          <a:sy n="70" d="100"/>
        </p:scale>
        <p:origin x="-614" y="60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71BF1-9B5E-4DCA-A113-B974085BE5A1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2F7C43-033B-44D5-9AC5-23CB6F562E77}" type="pres">
      <dgm:prSet presAssocID="{F8A71BF1-9B5E-4DCA-A113-B974085BE5A1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830771A-1420-4811-A481-BFED698ECA00}" type="presOf" srcId="{F8A71BF1-9B5E-4DCA-A113-B974085BE5A1}" destId="{5F2F7C43-033B-44D5-9AC5-23CB6F562E7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815A9-0FBC-4D29-A3F5-D5E4E6C7F8C0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189C7-8D86-43EC-88CD-AD3CB93529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502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62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53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31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37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56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2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56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85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78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82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18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845DA-37E9-43F2-A304-D1FA98914018}" type="datetimeFigureOut">
              <a:rPr lang="ru-RU" smtClean="0"/>
              <a:t>16.02.2021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12D91-A2D4-4C39-9ABE-BE3FF0961C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7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1.png"/><Relationship Id="rId7" Type="http://schemas.openxmlformats.org/officeDocument/2006/relationships/image" Target="../media/image4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1.png"/><Relationship Id="rId7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1.png"/><Relationship Id="rId7" Type="http://schemas.openxmlformats.org/officeDocument/2006/relationships/image" Target="../media/image6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unrealengin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95851" y="3356992"/>
            <a:ext cx="7552613" cy="168026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/>
              <a:t>«</a:t>
            </a:r>
            <a:r>
              <a:rPr lang="ru-RU" sz="2800" b="1" dirty="0" smtClean="0"/>
              <a:t>Точка роста</a:t>
            </a:r>
            <a:r>
              <a:rPr lang="ru-RU" sz="2800" b="1" dirty="0" smtClean="0"/>
              <a:t>» - пространство для создания условий сетевого взаимодействия в реализации образовательных программ.</a:t>
            </a:r>
            <a:endParaRPr lang="ru-RU" sz="2800" b="1" dirty="0"/>
          </a:p>
        </p:txBody>
      </p:sp>
      <p:grpSp>
        <p:nvGrpSpPr>
          <p:cNvPr id="5" name="Группа 9"/>
          <p:cNvGrpSpPr/>
          <p:nvPr/>
        </p:nvGrpSpPr>
        <p:grpSpPr>
          <a:xfrm>
            <a:off x="6300192" y="5815227"/>
            <a:ext cx="2592288" cy="710117"/>
            <a:chOff x="0" y="0"/>
            <a:chExt cx="4466778" cy="1148489"/>
          </a:xfrm>
        </p:grpSpPr>
        <p:pic>
          <p:nvPicPr>
            <p:cNvPr id="6" name="Рисунок 3" descr="Рисунок 3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8495" b="28755"/>
            <a:stretch>
              <a:fillRect/>
            </a:stretch>
          </p:blipFill>
          <p:spPr>
            <a:xfrm>
              <a:off x="0" y="113666"/>
              <a:ext cx="1845977" cy="973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Рисунок 4" descr="Рисунок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98198" y="52546"/>
              <a:ext cx="837849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Рисунок 5" descr="Рисунок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79354" y="-1"/>
              <a:ext cx="987425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" name="Рисунок 8" descr="Рисунок 8"/>
          <p:cNvPicPr>
            <a:picLocks noChangeAspect="1"/>
          </p:cNvPicPr>
          <p:nvPr/>
        </p:nvPicPr>
        <p:blipFill>
          <a:blip r:embed="rId5">
            <a:extLst/>
          </a:blip>
          <a:srcRect l="27307" t="8943" r="20023" b="77236"/>
          <a:stretch>
            <a:fillRect/>
          </a:stretch>
        </p:blipFill>
        <p:spPr>
          <a:xfrm>
            <a:off x="1977664" y="764704"/>
            <a:ext cx="5546664" cy="205880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Параллелограмм 10"/>
          <p:cNvSpPr/>
          <p:nvPr/>
        </p:nvSpPr>
        <p:spPr>
          <a:xfrm rot="18919285">
            <a:off x="-801266" y="4232247"/>
            <a:ext cx="2754960" cy="1144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7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работает?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предмета «ОБЖ»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ОБЖ практической направленности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деятельность по предмету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мероприятия по комплексной безопасности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ДООП «Школа безопасности»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Единые уроки и недели Безопасности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мотивации к изучению предмета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Стабильная успеваемость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«Школы спасателей»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1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область «Технология»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185080" y="193422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77109F-8522-4E9E-8689-551852B2D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35291"/>
            <a:ext cx="2164876" cy="2886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39F1814E-D4A6-4BD9-BA07-0815731AA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593000"/>
            <a:ext cx="1897863" cy="2530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19FF17-A764-4C38-89C1-DD1BA6A10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3" y="4680255"/>
            <a:ext cx="2615644" cy="1961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43E8ADA-3DB4-4E3D-8B94-484566F0D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50" y="4464244"/>
            <a:ext cx="2903660" cy="217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juejEzgscFQ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87" y="4293096"/>
            <a:ext cx="2145339" cy="2145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IMG-20191101-WA00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35291"/>
            <a:ext cx="2879725" cy="287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2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37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результаты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2214A0-0484-4D89-8D71-7F19003E05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5269" r="24639" b="9384"/>
          <a:stretch/>
        </p:blipFill>
        <p:spPr>
          <a:xfrm>
            <a:off x="246995" y="908720"/>
            <a:ext cx="2721429" cy="2471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1A86018-FFDF-4F28-AB76-F5A3F8FB0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2" t="7241" r="36190" b="8418"/>
          <a:stretch/>
        </p:blipFill>
        <p:spPr>
          <a:xfrm>
            <a:off x="3275856" y="1004892"/>
            <a:ext cx="1281910" cy="2100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E1B31E92-ABDE-499D-BE29-AA37BC64D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47" y="1242704"/>
            <a:ext cx="2883958" cy="216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73702" y="3212976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</a:t>
            </a:r>
            <a:r>
              <a:rPr lang="en-I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3D BUILDER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Tinkercad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печать моделей на 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принтере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F8D3E90-7137-469E-B9DB-FA3993F450E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3533" y="3965242"/>
            <a:ext cx="1389080" cy="287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92F3C5-3A1D-4504-9C78-7A193FC68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5" t="20866" r="19885" b="9367"/>
          <a:stretch/>
        </p:blipFill>
        <p:spPr>
          <a:xfrm>
            <a:off x="2195736" y="3955445"/>
            <a:ext cx="3972936" cy="28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231BA47-27AD-4277-87DE-A6F270B0312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00192" y="3681915"/>
            <a:ext cx="2203465" cy="29379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12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Новогодние сани. 1 место 3 класс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24" y="175278"/>
            <a:ext cx="2187568" cy="2187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Гор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833" y="224408"/>
            <a:ext cx="2124472" cy="2124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G-20191122-WA00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3023839" cy="3023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G-20191122-WA00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72" y="2310962"/>
            <a:ext cx="2483768" cy="2483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24833" y="2996952"/>
            <a:ext cx="34525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/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команды </a:t>
            </a:r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участвовали в муниципальном конкурсе «Технический фристайл». Команда «</a:t>
            </a:r>
            <a:r>
              <a:rPr lang="ru-RU" alt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Самоделкины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заняла 3 место.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работает?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концепция преподавания предмета «Технология»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деятельность по предмету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ДООП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ПроДизайн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РобоАрт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Дни и Предметные недели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классы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чемпионаты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71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96525" cy="4961189"/>
          </a:xfrm>
        </p:spPr>
        <p:txBody>
          <a:bodyPr>
            <a:normAutofit fontScale="85000" lnSpcReduction="20000"/>
          </a:bodyPr>
          <a:lstStyle/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мотивации к изучению предмета</a:t>
            </a:r>
          </a:p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Стабильная успеваемость</a:t>
            </a:r>
          </a:p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de-DE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Skils</a:t>
            </a:r>
            <a:endParaRPr lang="ru-RU" sz="4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Второе   место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endParaRPr lang="ru-RU" sz="3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муниципальном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конкурсе </a:t>
            </a: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</a:t>
            </a:r>
          </a:p>
          <a:p>
            <a:pPr marL="0" indent="0">
              <a:buNone/>
            </a:pP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IN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-моделированию и</a:t>
            </a:r>
            <a:r>
              <a:rPr lang="en-IN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3d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-печати </a:t>
            </a:r>
            <a:endParaRPr lang="ru-RU" sz="3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Шаги в будущее»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AC550163-1003-4FFB-8955-31690D64F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225" y="2204864"/>
            <a:ext cx="2894178" cy="3861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17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548203" y="332657"/>
            <a:ext cx="7624197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Предметная область  </a:t>
            </a:r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«Информатика»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23" y="898407"/>
            <a:ext cx="1474832" cy="1990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школа 19\Desktop\Новая папка\DCIM\100D3500\DSC_0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593" y="904537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96" y="1130427"/>
            <a:ext cx="1907704" cy="1430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/>
          <a:stretch/>
        </p:blipFill>
        <p:spPr>
          <a:xfrm>
            <a:off x="6910231" y="2912125"/>
            <a:ext cx="2156148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3" y="2800030"/>
            <a:ext cx="1616376" cy="2873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84984"/>
            <a:ext cx="3564396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60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работает?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методов преподавания предмета «Информатика»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Внеклассная деятельность по предмету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ДООП «Нереальная реальность»,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Дни и Предметные недели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классы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-КВЕСТЫ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Кибер_КВИЗы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3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96525" cy="4961189"/>
          </a:xfrm>
        </p:spPr>
        <p:txBody>
          <a:bodyPr>
            <a:normAutofit/>
          </a:bodyPr>
          <a:lstStyle/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мотивации к изучению предмета</a:t>
            </a:r>
          </a:p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Стабильная успеваемость</a:t>
            </a:r>
          </a:p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de-DE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Skils</a:t>
            </a:r>
            <a:endParaRPr lang="ru-RU" sz="4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</a:p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de-DE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-компетенции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91" y="526057"/>
            <a:ext cx="1745042" cy="11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4532"/>
            <a:ext cx="1733497" cy="115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56" y="526058"/>
            <a:ext cx="1746121" cy="1165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55" y="526057"/>
            <a:ext cx="2061638" cy="116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255" y="1843399"/>
            <a:ext cx="2066267" cy="137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2" y="2005367"/>
            <a:ext cx="1740808" cy="115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2" y="3573016"/>
            <a:ext cx="1748083" cy="116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14" y="3449735"/>
            <a:ext cx="2066267" cy="1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984319"/>
            <a:ext cx="1457706" cy="1388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047207"/>
            <a:ext cx="2070137" cy="13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47206"/>
            <a:ext cx="1391422" cy="13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:\Users\школа 19\Desktop\Новая папка\DCIM\100D3500\DSC_056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80" y="5029390"/>
            <a:ext cx="2125947" cy="141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20454"/>
            <a:ext cx="4968848" cy="161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71" y="2894806"/>
            <a:ext cx="212725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8" y="2005367"/>
            <a:ext cx="9248776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6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0250"/>
            <a:ext cx="8229600" cy="5675913"/>
          </a:xfrm>
        </p:spPr>
        <p:txBody>
          <a:bodyPr>
            <a:normAutofit fontScale="85000" lnSpcReduction="20000"/>
          </a:bodyPr>
          <a:lstStyle/>
          <a:p>
            <a:pPr marL="457200" indent="-457200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получили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девять дипломов за участие в конкурсе социальных видеороликов антикоррупционной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тематики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обучающихся центров образования цифрового и гуманитарного профилей «Точка роста» (декабрь 2020)</a:t>
            </a:r>
          </a:p>
          <a:p>
            <a:pPr marL="457200" indent="-457200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за участие в конкурсе сценариев короткометражных мультфильмов для детей «Мы из детства» получил один обучающийся.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на занятиях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создали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раскраску "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Покемон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Пикачу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с дополненной реальностью.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этого обучающиеся с удовольствием работают на созданием миров в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Unreal Engine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посещают виртуальные музеи.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250"/>
            <a:ext cx="4810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07" y="97031"/>
            <a:ext cx="193198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13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74" y="153202"/>
            <a:ext cx="7462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Проектная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социально – значимая 						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250"/>
            <a:ext cx="481013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93198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12270"/>
            <a:ext cx="3372130" cy="2245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45925"/>
            <a:ext cx="3712952" cy="2472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школа 19\Desktop\Встреча фото\IMG_01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3371476" cy="2528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0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4"/>
          <p:cNvSpPr txBox="1">
            <a:spLocks/>
          </p:cNvSpPr>
          <p:nvPr/>
        </p:nvSpPr>
        <p:spPr>
          <a:xfrm>
            <a:off x="611560" y="116632"/>
            <a:ext cx="7624197" cy="5522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Шахматное образование 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3" y="188640"/>
            <a:ext cx="1313332" cy="233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 b="18611"/>
          <a:stretch/>
        </p:blipFill>
        <p:spPr bwMode="auto">
          <a:xfrm>
            <a:off x="303080" y="2780928"/>
            <a:ext cx="1627295" cy="193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5736" y="672125"/>
            <a:ext cx="637800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2019 года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 директора школы. В этом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шахматный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на приз директора школы.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ноября 2020 приняли участие в муниципальных личных соревнованиях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шахматам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посвященных памяти чемпиона мира Алехина А.А., среди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Артемовского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округа, где заняли призовые места (Бобров К.В.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место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ученик 4 класса, Вагин Г.В. - 3 место, ученик 4 класса).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нашей школы приняли участие в онлайн - турнире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шахматам среди обучающихся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Свердловской области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8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92280" y="188640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593683" y="543363"/>
            <a:ext cx="7624197" cy="110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Российское движение школьников</a:t>
            </a:r>
          </a:p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Проведение «Классных встреч»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</p:txBody>
      </p:sp>
      <p:pic>
        <p:nvPicPr>
          <p:cNvPr id="11266" name="Picture 2" descr="C:\Users\школа 19\Desktop\Встреча фото\IMG_01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87" y="1916831"/>
            <a:ext cx="6042787" cy="453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995128"/>
              </p:ext>
            </p:extLst>
          </p:nvPr>
        </p:nvGraphicFramePr>
        <p:xfrm>
          <a:off x="166161" y="449963"/>
          <a:ext cx="10644335" cy="5726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3855" y="100505"/>
            <a:ext cx="1381504" cy="527582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 rot="1797871">
            <a:off x="2716257" y="349935"/>
            <a:ext cx="2116927" cy="2115737"/>
            <a:chOff x="1231336" y="1612979"/>
            <a:chExt cx="2016224" cy="2016224"/>
          </a:xfrm>
          <a:solidFill>
            <a:schemeClr val="accent6"/>
          </a:solidFill>
        </p:grpSpPr>
        <p:sp>
          <p:nvSpPr>
            <p:cNvPr id="5" name="Shape 4"/>
            <p:cNvSpPr/>
            <p:nvPr/>
          </p:nvSpPr>
          <p:spPr>
            <a:xfrm>
              <a:off x="1231336" y="1612979"/>
              <a:ext cx="2016224" cy="2016224"/>
            </a:xfrm>
            <a:prstGeom prst="gear6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6" name="Shape 4"/>
            <p:cNvSpPr/>
            <p:nvPr/>
          </p:nvSpPr>
          <p:spPr>
            <a:xfrm>
              <a:off x="1738926" y="2123637"/>
              <a:ext cx="1001044" cy="99490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/>
            </a:p>
          </p:txBody>
        </p:sp>
      </p:grpSp>
      <p:sp>
        <p:nvSpPr>
          <p:cNvPr id="7" name="Shape 4"/>
          <p:cNvSpPr/>
          <p:nvPr/>
        </p:nvSpPr>
        <p:spPr>
          <a:xfrm rot="2402210">
            <a:off x="6814907" y="1113783"/>
            <a:ext cx="1328077" cy="11107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300" kern="1200"/>
          </a:p>
        </p:txBody>
      </p:sp>
      <p:sp>
        <p:nvSpPr>
          <p:cNvPr id="12" name="TextBox 11"/>
          <p:cNvSpPr txBox="1"/>
          <p:nvPr/>
        </p:nvSpPr>
        <p:spPr>
          <a:xfrm>
            <a:off x="2738083" y="764704"/>
            <a:ext cx="2626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Образование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5373216"/>
            <a:ext cx="5124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Учебно-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методическая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деятельность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Круговая стрелка 13"/>
          <p:cNvSpPr/>
          <p:nvPr/>
        </p:nvSpPr>
        <p:spPr>
          <a:xfrm rot="15030177" flipH="1">
            <a:off x="5395596" y="620815"/>
            <a:ext cx="2323512" cy="2244816"/>
          </a:xfrm>
          <a:prstGeom prst="circularArrow">
            <a:avLst>
              <a:gd name="adj1" fmla="val 4687"/>
              <a:gd name="adj2" fmla="val 299029"/>
              <a:gd name="adj3" fmla="val 2533241"/>
              <a:gd name="adj4" fmla="val 15824971"/>
              <a:gd name="adj5" fmla="val 546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Группа 14"/>
          <p:cNvGrpSpPr/>
          <p:nvPr/>
        </p:nvGrpSpPr>
        <p:grpSpPr>
          <a:xfrm rot="943046">
            <a:off x="411530" y="1588890"/>
            <a:ext cx="2577507" cy="2473339"/>
            <a:chOff x="1275851" y="1686065"/>
            <a:chExt cx="2016224" cy="2016224"/>
          </a:xfrm>
          <a:solidFill>
            <a:schemeClr val="bg1">
              <a:lumMod val="50000"/>
              <a:alpha val="89000"/>
            </a:schemeClr>
          </a:solidFill>
        </p:grpSpPr>
        <p:sp>
          <p:nvSpPr>
            <p:cNvPr id="16" name="Shape 15"/>
            <p:cNvSpPr/>
            <p:nvPr/>
          </p:nvSpPr>
          <p:spPr>
            <a:xfrm>
              <a:off x="1275851" y="1686065"/>
              <a:ext cx="2016224" cy="2016224"/>
            </a:xfrm>
            <a:prstGeom prst="gear6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7" name="Shape 4"/>
            <p:cNvSpPr/>
            <p:nvPr/>
          </p:nvSpPr>
          <p:spPr>
            <a:xfrm>
              <a:off x="2053476" y="2480632"/>
              <a:ext cx="348777" cy="33309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203848" y="2564904"/>
            <a:ext cx="3036366" cy="2925393"/>
            <a:chOff x="1275851" y="1621984"/>
            <a:chExt cx="2016224" cy="2214687"/>
          </a:xfrm>
          <a:solidFill>
            <a:srgbClr val="FF0000"/>
          </a:solidFill>
        </p:grpSpPr>
        <p:sp>
          <p:nvSpPr>
            <p:cNvPr id="22" name="Shape 21"/>
            <p:cNvSpPr/>
            <p:nvPr/>
          </p:nvSpPr>
          <p:spPr>
            <a:xfrm>
              <a:off x="1275851" y="1621984"/>
              <a:ext cx="2016224" cy="2214687"/>
            </a:xfrm>
            <a:prstGeom prst="gear6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23" name="Shape 4"/>
            <p:cNvSpPr/>
            <p:nvPr/>
          </p:nvSpPr>
          <p:spPr>
            <a:xfrm>
              <a:off x="1775374" y="2428535"/>
              <a:ext cx="1051469" cy="779856"/>
            </a:xfrm>
            <a:prstGeom prst="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algn="ctr"/>
              <a:r>
                <a:rPr lang="ru-RU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ТОЧКА</a:t>
              </a:r>
            </a:p>
            <a:p>
              <a:pPr algn="ctr"/>
              <a:r>
                <a:rPr lang="ru-RU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РОСТА</a:t>
              </a:r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/>
            </a:p>
          </p:txBody>
        </p:sp>
      </p:grpSp>
      <p:sp>
        <p:nvSpPr>
          <p:cNvPr id="24" name="Круговая стрелка 23"/>
          <p:cNvSpPr/>
          <p:nvPr/>
        </p:nvSpPr>
        <p:spPr>
          <a:xfrm rot="15103382" flipH="1">
            <a:off x="3561376" y="3405329"/>
            <a:ext cx="2447760" cy="2825757"/>
          </a:xfrm>
          <a:prstGeom prst="circularArrow">
            <a:avLst>
              <a:gd name="adj1" fmla="val 4687"/>
              <a:gd name="adj2" fmla="val 299029"/>
              <a:gd name="adj3" fmla="val 2533241"/>
              <a:gd name="adj4" fmla="val 15824971"/>
              <a:gd name="adj5" fmla="val 5469"/>
            </a:avLst>
          </a:prstGeom>
          <a:solidFill>
            <a:schemeClr val="tx1">
              <a:lumMod val="85000"/>
              <a:lumOff val="1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TextBox 25"/>
          <p:cNvSpPr txBox="1"/>
          <p:nvPr/>
        </p:nvSpPr>
        <p:spPr>
          <a:xfrm>
            <a:off x="731397" y="2276872"/>
            <a:ext cx="189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Поосетит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</a:t>
            </a:r>
          </a:p>
          <a:p>
            <a:pPr algn="ctr"/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Круговая стрелка 26"/>
          <p:cNvSpPr/>
          <p:nvPr/>
        </p:nvSpPr>
        <p:spPr>
          <a:xfrm rot="1021842">
            <a:off x="2786374" y="213620"/>
            <a:ext cx="2496906" cy="2400808"/>
          </a:xfrm>
          <a:prstGeom prst="circularArrow">
            <a:avLst>
              <a:gd name="adj1" fmla="val 4687"/>
              <a:gd name="adj2" fmla="val 443019"/>
              <a:gd name="adj3" fmla="val 2533241"/>
              <a:gd name="adj4" fmla="val 15824971"/>
              <a:gd name="adj5" fmla="val 546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Круговая стрелка 27"/>
          <p:cNvSpPr/>
          <p:nvPr/>
        </p:nvSpPr>
        <p:spPr>
          <a:xfrm rot="1851379">
            <a:off x="775813" y="4107093"/>
            <a:ext cx="2415350" cy="2400808"/>
          </a:xfrm>
          <a:prstGeom prst="circularArrow">
            <a:avLst>
              <a:gd name="adj1" fmla="val 4687"/>
              <a:gd name="adj2" fmla="val 299029"/>
              <a:gd name="adj3" fmla="val 2533241"/>
              <a:gd name="adj4" fmla="val 15824971"/>
              <a:gd name="adj5" fmla="val 546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Круговая стрелка 28"/>
          <p:cNvSpPr/>
          <p:nvPr/>
        </p:nvSpPr>
        <p:spPr>
          <a:xfrm rot="2392018" flipH="1">
            <a:off x="298837" y="1111114"/>
            <a:ext cx="2425350" cy="2150557"/>
          </a:xfrm>
          <a:prstGeom prst="circularArrow">
            <a:avLst>
              <a:gd name="adj1" fmla="val 4687"/>
              <a:gd name="adj2" fmla="val 299029"/>
              <a:gd name="adj3" fmla="val 2533241"/>
              <a:gd name="adj4" fmla="val 15824971"/>
              <a:gd name="adj5" fmla="val 546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Круговая стрелка 29"/>
          <p:cNvSpPr/>
          <p:nvPr/>
        </p:nvSpPr>
        <p:spPr>
          <a:xfrm rot="11704500" flipH="1">
            <a:off x="6447644" y="2968896"/>
            <a:ext cx="2522857" cy="2405669"/>
          </a:xfrm>
          <a:prstGeom prst="circularArrow">
            <a:avLst>
              <a:gd name="adj1" fmla="val 4687"/>
              <a:gd name="adj2" fmla="val 348836"/>
              <a:gd name="adj3" fmla="val 2533241"/>
              <a:gd name="adj4" fmla="val 15824971"/>
              <a:gd name="adj5" fmla="val 5469"/>
            </a:avLst>
          </a:prstGeom>
          <a:solidFill>
            <a:schemeClr val="tx1">
              <a:lumMod val="75000"/>
              <a:lumOff val="2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Shape 31"/>
          <p:cNvSpPr/>
          <p:nvPr/>
        </p:nvSpPr>
        <p:spPr>
          <a:xfrm>
            <a:off x="6068333" y="2580339"/>
            <a:ext cx="2967026" cy="2432837"/>
          </a:xfrm>
          <a:prstGeom prst="gear6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 повышение квалификации педагогов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 rot="1797871">
            <a:off x="556017" y="4094351"/>
            <a:ext cx="2116927" cy="2115737"/>
            <a:chOff x="1231336" y="1612979"/>
            <a:chExt cx="2016224" cy="2016224"/>
          </a:xfrm>
          <a:solidFill>
            <a:schemeClr val="accent6"/>
          </a:solidFill>
        </p:grpSpPr>
        <p:sp>
          <p:nvSpPr>
            <p:cNvPr id="50" name="Shape 49"/>
            <p:cNvSpPr/>
            <p:nvPr/>
          </p:nvSpPr>
          <p:spPr>
            <a:xfrm>
              <a:off x="1231336" y="1612979"/>
              <a:ext cx="2016224" cy="2016224"/>
            </a:xfrm>
            <a:prstGeom prst="gear6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51" name="Shape 4"/>
            <p:cNvSpPr/>
            <p:nvPr/>
          </p:nvSpPr>
          <p:spPr>
            <a:xfrm>
              <a:off x="1738926" y="2123637"/>
              <a:ext cx="1001044" cy="99490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/>
            </a:p>
          </p:txBody>
        </p:sp>
      </p:grpSp>
      <p:grpSp>
        <p:nvGrpSpPr>
          <p:cNvPr id="52" name="Группа 51"/>
          <p:cNvGrpSpPr/>
          <p:nvPr/>
        </p:nvGrpSpPr>
        <p:grpSpPr>
          <a:xfrm rot="1667715">
            <a:off x="5536143" y="204124"/>
            <a:ext cx="2186058" cy="2030641"/>
            <a:chOff x="1275851" y="1686065"/>
            <a:chExt cx="2016224" cy="2016224"/>
          </a:xfrm>
          <a:solidFill>
            <a:schemeClr val="bg1">
              <a:lumMod val="50000"/>
              <a:alpha val="89000"/>
            </a:schemeClr>
          </a:solidFill>
        </p:grpSpPr>
        <p:sp>
          <p:nvSpPr>
            <p:cNvPr id="53" name="Shape 52"/>
            <p:cNvSpPr/>
            <p:nvPr/>
          </p:nvSpPr>
          <p:spPr>
            <a:xfrm>
              <a:off x="1275851" y="1686065"/>
              <a:ext cx="2016224" cy="2016224"/>
            </a:xfrm>
            <a:prstGeom prst="gear6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54" name="Shape 4"/>
            <p:cNvSpPr/>
            <p:nvPr/>
          </p:nvSpPr>
          <p:spPr>
            <a:xfrm>
              <a:off x="2053476" y="2480632"/>
              <a:ext cx="348777" cy="33309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600" kern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11054" y="951111"/>
            <a:ext cx="2389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9803" y="4737338"/>
            <a:ext cx="1997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8313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effectLst/>
            </a:endParaRPr>
          </a:p>
          <a:p>
            <a:endParaRPr lang="ru-RU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836178"/>
            <a:ext cx="483806" cy="1152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6948264" y="703329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2276395" y="620688"/>
            <a:ext cx="8992349" cy="59046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rgbClr val="FF0000"/>
                </a:solidFill>
                <a:latin typeface="PF DinDisplay Pro Medium" pitchFamily="2" charset="0"/>
              </a:rPr>
              <a:t>15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месяцев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работы </a:t>
            </a:r>
          </a:p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Более  </a:t>
            </a:r>
            <a:r>
              <a:rPr lang="ru-RU" sz="6000" dirty="0" smtClean="0">
                <a:solidFill>
                  <a:srgbClr val="FF0000"/>
                </a:solidFill>
                <a:latin typeface="PF DinDisplay Pro Medium" pitchFamily="2" charset="0"/>
              </a:rPr>
              <a:t>200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гостей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  <a:p>
            <a:r>
              <a:rPr lang="ru-RU" sz="6000" dirty="0" smtClean="0">
                <a:solidFill>
                  <a:srgbClr val="FF0000"/>
                </a:solidFill>
                <a:latin typeface="PF DinDisplay Pro Medium" pitchFamily="2" charset="0"/>
              </a:rPr>
              <a:t>20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культурно-массовых </a:t>
            </a:r>
          </a:p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мероприятий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  <a:p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  <a:p>
            <a:r>
              <a:rPr lang="ru-RU" sz="6000" dirty="0" smtClean="0">
                <a:solidFill>
                  <a:srgbClr val="FF0000"/>
                </a:solidFill>
                <a:latin typeface="PF DinDisplay Pro Medium" pitchFamily="2" charset="0"/>
              </a:rPr>
              <a:t>3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образовательных организации</a:t>
            </a:r>
          </a:p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АГО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вовлечены в работу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Центра</a:t>
            </a:r>
          </a:p>
          <a:p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</p:txBody>
      </p:sp>
      <p:pic>
        <p:nvPicPr>
          <p:cNvPr id="10" name="Picture 2" descr="M:\ИНФОГРАФИКА\Иконки\PNG\PNG_icons_basic\icon_basic (2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29" y="4725144"/>
            <a:ext cx="1570111" cy="101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ИНФОГРАФИКА\Иконки\PNG\PNG_icons_basic\icon_basic (23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56" y="914632"/>
            <a:ext cx="1365656" cy="136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ИНФОГРАФИКА\Иконки\PNG\PNG_icons_basic\icon_basic (40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71" y="2924944"/>
            <a:ext cx="1317625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5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" y="1905175"/>
            <a:ext cx="820937" cy="1955873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6029693" y="398323"/>
            <a:ext cx="2964931" cy="108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Заголовок 4"/>
          <p:cNvSpPr txBox="1">
            <a:spLocks/>
          </p:cNvSpPr>
          <p:nvPr/>
        </p:nvSpPr>
        <p:spPr>
          <a:xfrm>
            <a:off x="836235" y="4005064"/>
            <a:ext cx="7624197" cy="110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Центр 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образования цифрового и  </a:t>
            </a:r>
          </a:p>
          <a:p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гуманитарного профилей  </a:t>
            </a:r>
            <a:endParaRPr lang="ru-RU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«</a:t>
            </a:r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Точка  роста»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 </a:t>
            </a:r>
          </a:p>
          <a:p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МБОУ «СОШ №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(Артемовский городской округ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)</a:t>
            </a:r>
          </a:p>
          <a:p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  <a:p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ПРИГЛАЩАЕТ ВАС К СОТРУДНИЧЕСТВУ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15297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238278" y="452301"/>
            <a:ext cx="8456364" cy="110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Создание современной </a:t>
            </a:r>
          </a:p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образовательной среды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88928"/>
            <a:ext cx="7020272" cy="495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6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164288" y="7907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404187" y="236277"/>
            <a:ext cx="7624197" cy="110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100% 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  <a:cs typeface="MV Boli" pitchFamily="2" charset="0"/>
              </a:rPr>
              <a:t>педагогов обучены новым навыкам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  <a:cs typeface="MV Boli" pitchFamily="2" charset="0"/>
            </a:endParaRPr>
          </a:p>
        </p:txBody>
      </p:sp>
      <p:pic>
        <p:nvPicPr>
          <p:cNvPr id="3074" name="Picture 2" descr="C:\Users\школа 19\Downloads\WhatsApp Image 2019-11-02 at 13.12.4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39"/>
          <a:stretch/>
        </p:blipFill>
        <p:spPr bwMode="auto">
          <a:xfrm>
            <a:off x="490453" y="764181"/>
            <a:ext cx="1489140" cy="140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школа 19\Downloads\WhatsApp Image 2019-11-02 at 13.12.48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97" y="788522"/>
            <a:ext cx="3432381" cy="19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школа 19\Downloads\WhatsApp Image 2019-11-02 at 13.12.48 (2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9205" r="2407"/>
          <a:stretch/>
        </p:blipFill>
        <p:spPr bwMode="auto">
          <a:xfrm>
            <a:off x="2051720" y="1340768"/>
            <a:ext cx="3298371" cy="19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2809" y="3816622"/>
            <a:ext cx="8355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Центра проходят обучающие курсы, семинары,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«Дворца Молодежи» в течение всего периода функционирования Центра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90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539552" y="1617141"/>
            <a:ext cx="8244408" cy="23159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F0000"/>
              </a:buClr>
            </a:pPr>
            <a:r>
              <a:rPr lang="ru-RU" sz="2000" b="1" dirty="0" smtClean="0"/>
              <a:t>СОЗДАНИЕ УСЛОВИЙ ДЛЯ ВНЕДРЕНИЯ </a:t>
            </a:r>
            <a:r>
              <a:rPr lang="ru-RU" sz="2000" dirty="0" smtClean="0"/>
              <a:t>на уровнях начального общего, основного общего и </a:t>
            </a:r>
            <a:r>
              <a:rPr lang="ru-RU" sz="2000" dirty="0" smtClean="0"/>
              <a:t> </a:t>
            </a:r>
            <a:r>
              <a:rPr lang="ru-RU" sz="2000" dirty="0" smtClean="0"/>
              <a:t>среднего общего образования новых методов обучения и воспитания, образовательных технологий, обеспечивающих освоение обучающимися основных и дополнительных общеобразовательных программ цифрового, естественнонаучного, технического и гуманитарного профилей;</a:t>
            </a:r>
          </a:p>
          <a:p>
            <a:pPr algn="just">
              <a:buClr>
                <a:srgbClr val="FF0000"/>
              </a:buClr>
            </a:pPr>
            <a:r>
              <a:rPr lang="ru-RU" sz="2000" b="1" dirty="0" smtClean="0"/>
              <a:t>ОБНОВЛЕНИЕ СОДЕРЖАНИЯ И СОВЕРШЕНСТВОВАНИЕ МЕТОДОВ </a:t>
            </a:r>
            <a:r>
              <a:rPr lang="ru-RU" sz="2000" dirty="0" smtClean="0"/>
              <a:t>обучения предметов «Технология», «Информатика», «Основы безопасности жизнедеятельности»</a:t>
            </a:r>
          </a:p>
          <a:p>
            <a:pPr algn="just">
              <a:buClr>
                <a:srgbClr val="FF0000"/>
              </a:buClr>
            </a:pPr>
            <a:r>
              <a:rPr lang="ru-RU" sz="2000" b="1" dirty="0" smtClean="0"/>
              <a:t>ИСПОЛЬЗОВАНИЕ ИНФРАСТРУКТУРЫ ВО ВНЕУРОЧНОЕ ВРЕМЯ </a:t>
            </a:r>
            <a:r>
              <a:rPr lang="ru-RU" sz="2000" dirty="0" smtClean="0"/>
              <a:t>как общественного пространства для развития общекультурных компетенций и цифровой грамотности населения, шахматного образования, проектной деятельности, творческой, социальной самореализации детей, педагогов, родительской общественности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164288" y="631321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683568" y="116632"/>
            <a:ext cx="7624197" cy="110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Цели и задачи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55257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515672" y="212458"/>
            <a:ext cx="7624197" cy="110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Предметная область «Физическая культура. Основы безопасности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жизнедеятельности»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</p:txBody>
      </p:sp>
      <p:pic>
        <p:nvPicPr>
          <p:cNvPr id="5123" name="Picture 3" descr="C:\Users\школа 19\Desktop\Новая папка\DCIM\101D3500\DSC_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6949"/>
            <a:ext cx="2532861" cy="168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школа 19\Desktop\Новая папка\DCIM\101D3500\DSC_00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18054" r="17631"/>
          <a:stretch/>
        </p:blipFill>
        <p:spPr bwMode="auto">
          <a:xfrm>
            <a:off x="3563888" y="1217120"/>
            <a:ext cx="2443145" cy="18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87" y="1437799"/>
            <a:ext cx="2808312" cy="157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Alexei\Desktop\ОБЖ\фото\одевание озк 8кл\IMG_20200928_135905.jpg"/>
          <p:cNvPicPr>
            <a:picLocks noChangeAspect="1" noChangeArrowheads="1"/>
          </p:cNvPicPr>
          <p:nvPr/>
        </p:nvPicPr>
        <p:blipFill rotWithShape="1">
          <a:blip r:embed="rId7" cstate="print"/>
          <a:srcRect t="30143" r="4243" b="22288"/>
          <a:stretch/>
        </p:blipFill>
        <p:spPr bwMode="auto">
          <a:xfrm>
            <a:off x="248414" y="3212976"/>
            <a:ext cx="2448272" cy="2513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3" descr="C:\Users\Alexei\Desktop\ОБЖ\фото\деньОБЖ20201\IMG_20210126_1544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3645024"/>
            <a:ext cx="4104456" cy="1986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470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775337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463675" y="-5162"/>
            <a:ext cx="8272269" cy="1368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Взаимодействие с социальными партнерами. Единые </a:t>
            </a:r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уроки безопасности</a:t>
            </a:r>
          </a:p>
        </p:txBody>
      </p:sp>
      <p:pic>
        <p:nvPicPr>
          <p:cNvPr id="6146" name="Picture 2" descr="C:\Users\школа 19\Desktop\Новая папка\DCIM\100D3500\DSC_07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0" y="1329999"/>
            <a:ext cx="3096344" cy="2064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школа 19\Desktop\Новая папка\DCIM\100D3500\DSC_08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643" y="1473811"/>
            <a:ext cx="3096343" cy="2064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школа 19\Desktop\Новая папка\DCIM\100D3500\DSC_0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37" y="2960947"/>
            <a:ext cx="3348371" cy="2232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lexei\Downloads\WhatsApp Image 2021-02-02 at 23.37.58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106" y="3702596"/>
            <a:ext cx="4794709" cy="2318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195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332656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548203" y="332656"/>
            <a:ext cx="7624197" cy="110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PF DinDisplay Pro Medium" pitchFamily="2" charset="0"/>
              </a:rPr>
              <a:t>Отработка полученных умений на практических занятиях, участие в Муниципальных мероприятиях </a:t>
            </a:r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PF DinDisplay Pro Medium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2" y="1696288"/>
            <a:ext cx="3210359" cy="428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C:\Users\Alexei\Desktop\ОБЖ\фото\похо и сооружение жилища\IMG_20200924_165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556792"/>
            <a:ext cx="2329005" cy="4813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Users\Alexei\Desktop\ОБЖ\фото\похо и сооружение жилища\IMG_20201013_1508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6949" y="1443150"/>
            <a:ext cx="2438981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07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этапа ВОШ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ОБЖ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lexei\Desktop\ОБЖ\фото\мун.олимпиада\IMG_20201120_115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0927" y="1580795"/>
            <a:ext cx="2553487" cy="5277205"/>
          </a:xfrm>
          <a:prstGeom prst="rect">
            <a:avLst/>
          </a:prstGeom>
          <a:noFill/>
        </p:spPr>
      </p:pic>
      <p:pic>
        <p:nvPicPr>
          <p:cNvPr id="1027" name="Picture 3" descr="C:\Users\Alexei\Desktop\ОБЖ\фото\мун.олимпиада\IMG_20201120_121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15107"/>
            <a:ext cx="2520280" cy="5208579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01" t="16064" r="3711" b="76057"/>
          <a:stretch/>
        </p:blipFill>
        <p:spPr bwMode="auto">
          <a:xfrm>
            <a:off x="7020272" y="487305"/>
            <a:ext cx="1936067" cy="70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" y="548146"/>
            <a:ext cx="483806" cy="11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637</Words>
  <Application>Microsoft Office PowerPoint</Application>
  <PresentationFormat>Экран (4:3)</PresentationFormat>
  <Paragraphs>102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Призеры Муниципального этапа ВОШ по ОБЖ</vt:lpstr>
      <vt:lpstr>Как это работает?</vt:lpstr>
      <vt:lpstr>Результат:</vt:lpstr>
      <vt:lpstr>Предметная область «Технология»</vt:lpstr>
      <vt:lpstr>Первые результаты</vt:lpstr>
      <vt:lpstr>Презентация PowerPoint</vt:lpstr>
      <vt:lpstr>Как это работает?</vt:lpstr>
      <vt:lpstr>Результат:</vt:lpstr>
      <vt:lpstr>Презентация PowerPoint</vt:lpstr>
      <vt:lpstr>Как это работает?</vt:lpstr>
      <vt:lpstr>Результат: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Казанцева</dc:creator>
  <cp:lastModifiedBy>Алена</cp:lastModifiedBy>
  <cp:revision>45</cp:revision>
  <dcterms:created xsi:type="dcterms:W3CDTF">2020-03-02T07:28:05Z</dcterms:created>
  <dcterms:modified xsi:type="dcterms:W3CDTF">2021-02-16T11:01:12Z</dcterms:modified>
</cp:coreProperties>
</file>