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8"/>
  </p:notesMasterIdLst>
  <p:sldIdLst>
    <p:sldId id="256" r:id="rId2"/>
    <p:sldId id="258" r:id="rId3"/>
    <p:sldId id="259" r:id="rId4"/>
    <p:sldId id="260" r:id="rId5"/>
    <p:sldId id="272" r:id="rId6"/>
    <p:sldId id="261" r:id="rId7"/>
    <p:sldId id="262" r:id="rId8"/>
    <p:sldId id="265" r:id="rId9"/>
    <p:sldId id="264" r:id="rId10"/>
    <p:sldId id="267" r:id="rId11"/>
    <p:sldId id="269" r:id="rId12"/>
    <p:sldId id="268" r:id="rId13"/>
    <p:sldId id="271" r:id="rId14"/>
    <p:sldId id="263" r:id="rId15"/>
    <p:sldId id="273" r:id="rId16"/>
    <p:sldId id="274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D243"/>
    <a:srgbClr val="7F7F7F"/>
    <a:srgbClr val="D3BAA1"/>
    <a:srgbClr val="CFCFCF"/>
    <a:srgbClr val="E0DFBD"/>
    <a:srgbClr val="F6D8AC"/>
    <a:srgbClr val="A1C064"/>
    <a:srgbClr val="AEAEAE"/>
    <a:srgbClr val="8EB4E3"/>
    <a:srgbClr val="A6A88E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233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-1866" y="-90"/>
      </p:cViewPr>
      <p:guideLst>
        <p:guide orient="horz" pos="2161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21F498-8C5A-48A1-B637-682C04A15D99}" type="datetimeFigureOut">
              <a:rPr lang="ru-RU" smtClean="0"/>
              <a:pPr/>
              <a:t>08.10.2023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E7C2A8-A591-4997-9CF4-CA475F55674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ACEF20-AC2D-4C5E-A034-87FE96317646}" type="datetime1">
              <a:rPr lang="ru-RU" smtClean="0"/>
              <a:pPr/>
              <a:t>08.10.2023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73BB6-6232-4A9E-85AE-363BEF61BCA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3D891-7986-450B-AF63-DF6CCA4E1A32}" type="datetime1">
              <a:rPr lang="ru-RU" smtClean="0"/>
              <a:pPr/>
              <a:t>08.10.2023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73BB6-6232-4A9E-85AE-363BEF61BCA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478C7B-C8DD-4EEE-AAF3-EF88F8668B60}" type="datetime1">
              <a:rPr lang="ru-RU" smtClean="0"/>
              <a:pPr/>
              <a:t>08.10.2023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73BB6-6232-4A9E-85AE-363BEF61BCA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B8F109-312F-4856-A391-D2012A76EB5A}" type="datetime1">
              <a:rPr lang="ru-RU" smtClean="0"/>
              <a:pPr/>
              <a:t>08.10.2023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73BB6-6232-4A9E-85AE-363BEF61BCA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F0809-D831-42D6-B7FE-E4A654FE55CF}" type="datetime1">
              <a:rPr lang="ru-RU" smtClean="0"/>
              <a:pPr/>
              <a:t>08.10.2023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73BB6-6232-4A9E-85AE-363BEF61BCA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17199B-5FEF-4FAF-B611-AE3D126FB788}" type="datetime1">
              <a:rPr lang="ru-RU" smtClean="0"/>
              <a:pPr/>
              <a:t>08.10.2023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73BB6-6232-4A9E-85AE-363BEF61BCA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C00A3-B6AC-4191-A35B-A862CE3A397C}" type="datetime1">
              <a:rPr lang="ru-RU" smtClean="0"/>
              <a:pPr/>
              <a:t>08.10.2023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73BB6-6232-4A9E-85AE-363BEF61BCA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CFC4D-7FB4-4BE0-B15D-D0F8F7BAF454}" type="datetime1">
              <a:rPr lang="ru-RU" smtClean="0"/>
              <a:pPr/>
              <a:t>08.10.2023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73BB6-6232-4A9E-85AE-363BEF61BCA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75471-CA0D-482D-A916-F20CD1C6C396}" type="datetime1">
              <a:rPr lang="ru-RU" smtClean="0"/>
              <a:pPr/>
              <a:t>08.10.2023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73BB6-6232-4A9E-85AE-363BEF61BCA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73051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1A6FC9-9E42-43F6-BBE6-00A9AA2D7BE8}" type="datetime1">
              <a:rPr lang="ru-RU" smtClean="0"/>
              <a:pPr/>
              <a:t>08.10.2023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73BB6-6232-4A9E-85AE-363BEF61BCA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6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40DCB9-C0FF-41AE-89CB-D4026AA974C9}" type="datetime1">
              <a:rPr lang="ru-RU" smtClean="0"/>
              <a:pPr/>
              <a:t>08.10.2023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73BB6-6232-4A9E-85AE-363BEF61BCA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4F0626-69FC-4A90-9380-BD3043FD3395}" type="datetime1">
              <a:rPr lang="ru-RU" smtClean="0"/>
              <a:pPr/>
              <a:t>08.10.2023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73BB6-6232-4A9E-85AE-363BEF61BCA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fade/>
  </p:transition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7" Type="http://schemas.openxmlformats.org/officeDocument/2006/relationships/image" Target="../media/image36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jpeg"/><Relationship Id="rId3" Type="http://schemas.openxmlformats.org/officeDocument/2006/relationships/image" Target="../media/image46.jpeg"/><Relationship Id="rId7" Type="http://schemas.openxmlformats.org/officeDocument/2006/relationships/image" Target="../media/image50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jpeg"/><Relationship Id="rId11" Type="http://schemas.openxmlformats.org/officeDocument/2006/relationships/image" Target="../media/image54.jpeg"/><Relationship Id="rId5" Type="http://schemas.openxmlformats.org/officeDocument/2006/relationships/image" Target="../media/image48.jpeg"/><Relationship Id="rId10" Type="http://schemas.openxmlformats.org/officeDocument/2006/relationships/image" Target="../media/image53.jpeg"/><Relationship Id="rId4" Type="http://schemas.openxmlformats.org/officeDocument/2006/relationships/image" Target="../media/image47.jpeg"/><Relationship Id="rId9" Type="http://schemas.openxmlformats.org/officeDocument/2006/relationships/image" Target="../media/image52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Relationship Id="rId9" Type="http://schemas.openxmlformats.org/officeDocument/2006/relationships/image" Target="../media/image13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11" Type="http://schemas.openxmlformats.org/officeDocument/2006/relationships/image" Target="../media/image23.png"/><Relationship Id="rId5" Type="http://schemas.openxmlformats.org/officeDocument/2006/relationships/image" Target="../media/image17.jpeg"/><Relationship Id="rId10" Type="http://schemas.openxmlformats.org/officeDocument/2006/relationships/image" Target="../media/image22.jpeg"/><Relationship Id="rId4" Type="http://schemas.openxmlformats.org/officeDocument/2006/relationships/image" Target="../media/image16.jpeg"/><Relationship Id="rId9" Type="http://schemas.openxmlformats.org/officeDocument/2006/relationships/image" Target="../media/image21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01-00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8" name="Рисунок 7" descr="01-00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 flipH="1">
            <a:off x="-2" y="5495925"/>
            <a:ext cx="9143999" cy="1362075"/>
          </a:xfrm>
          <a:prstGeom prst="rect">
            <a:avLst/>
          </a:prstGeom>
          <a:solidFill>
            <a:srgbClr val="909CA6">
              <a:alpha val="69804"/>
            </a:srgb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0" y="5469308"/>
            <a:ext cx="9144000" cy="1388692"/>
          </a:xfrm>
          <a:prstGeom prst="rect">
            <a:avLst/>
          </a:prstGeom>
          <a:solidFill>
            <a:srgbClr val="2E2E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 flipH="1">
            <a:off x="-9" y="1"/>
            <a:ext cx="9143999" cy="1562099"/>
          </a:xfrm>
          <a:prstGeom prst="rect">
            <a:avLst/>
          </a:prstGeom>
          <a:solidFill>
            <a:srgbClr val="FC6E0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0" y="2022225"/>
            <a:ext cx="9144000" cy="1612364"/>
          </a:xfrm>
          <a:prstGeom prst="rect">
            <a:avLst/>
          </a:prstGeom>
          <a:effectLst>
            <a:outerShdw blurRad="50800" dist="50800" dir="5400000" algn="ctr" rotWithShape="0">
              <a:schemeClr val="tx1"/>
            </a:outerShdw>
          </a:effectLst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4400" b="1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«</a:t>
            </a:r>
            <a:r>
              <a:rPr lang="ru-RU" sz="4400" b="1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Black" pitchFamily="34" charset="0"/>
              </a:rPr>
              <a:t>ЛЕСНЫЕ И ТОРФЯНЫЕ</a:t>
            </a:r>
          </a:p>
          <a:p>
            <a:pPr algn="ctr">
              <a:lnSpc>
                <a:spcPct val="70000"/>
              </a:lnSpc>
            </a:pPr>
            <a:r>
              <a:rPr lang="ru-RU" sz="4400" b="1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Black" pitchFamily="34" charset="0"/>
              </a:rPr>
              <a:t>ПОЖАРЫ</a:t>
            </a:r>
            <a:r>
              <a:rPr lang="ru-RU" sz="4400" b="1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»</a:t>
            </a:r>
            <a:endParaRPr lang="ru-RU" sz="4400" b="1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0" y="658026"/>
            <a:ext cx="9143999" cy="6199974"/>
          </a:xfrm>
          <a:prstGeom prst="rect">
            <a:avLst/>
          </a:prstGeom>
          <a:solidFill>
            <a:srgbClr val="A6A88E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797A6C"/>
              </a:solidFill>
            </a:endParaRPr>
          </a:p>
        </p:txBody>
      </p:sp>
      <p:pic>
        <p:nvPicPr>
          <p:cNvPr id="55" name="Рисунок 54" descr="12-00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58900" y="1051133"/>
            <a:ext cx="2085100" cy="1580972"/>
          </a:xfrm>
          <a:prstGeom prst="rect">
            <a:avLst/>
          </a:prstGeom>
        </p:spPr>
      </p:pic>
      <p:sp>
        <p:nvSpPr>
          <p:cNvPr id="19" name="Номер слайда 18"/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/>
          <a:lstStyle/>
          <a:p>
            <a:fld id="{63973BB6-6232-4A9E-85AE-363BEF61BCAA}" type="slidenum">
              <a:rPr lang="ru-RU" sz="1400" smtClean="0">
                <a:solidFill>
                  <a:schemeClr val="bg1">
                    <a:lumMod val="75000"/>
                  </a:schemeClr>
                </a:solidFill>
              </a:rPr>
              <a:pPr/>
              <a:t>10</a:t>
            </a:fld>
            <a:endParaRPr lang="ru-RU" sz="14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82011" y="1182794"/>
            <a:ext cx="5520585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Bef>
                <a:spcPts val="800"/>
              </a:spcBef>
            </a:pPr>
            <a:r>
              <a:rPr lang="ru-RU" sz="1700" dirty="0" smtClean="0">
                <a:solidFill>
                  <a:srgbClr val="2E2E2E"/>
                </a:solidFill>
              </a:rPr>
              <a:t>Захлестывание огня по кромке пожара ветками</a:t>
            </a:r>
          </a:p>
          <a:p>
            <a:pPr lvl="0">
              <a:spcBef>
                <a:spcPts val="800"/>
              </a:spcBef>
            </a:pPr>
            <a:r>
              <a:rPr lang="ru-RU" sz="1700" dirty="0" smtClean="0">
                <a:solidFill>
                  <a:srgbClr val="2E2E2E"/>
                </a:solidFill>
              </a:rPr>
              <a:t>Засыпка кромки пожара грунтом</a:t>
            </a:r>
          </a:p>
          <a:p>
            <a:pPr lvl="0">
              <a:spcBef>
                <a:spcPts val="800"/>
              </a:spcBef>
            </a:pPr>
            <a:r>
              <a:rPr lang="ru-RU" sz="1700" dirty="0" smtClean="0">
                <a:solidFill>
                  <a:srgbClr val="2E2E2E"/>
                </a:solidFill>
              </a:rPr>
              <a:t>Пуск отжига (встречного низового и верхового огня) </a:t>
            </a:r>
          </a:p>
          <a:p>
            <a:pPr lvl="0">
              <a:spcBef>
                <a:spcPts val="800"/>
              </a:spcBef>
            </a:pPr>
            <a:r>
              <a:rPr lang="ru-RU" sz="1700" dirty="0" smtClean="0">
                <a:solidFill>
                  <a:srgbClr val="2E2E2E"/>
                </a:solidFill>
              </a:rPr>
              <a:t>Тушение горящей кромки водой (химикатами)</a:t>
            </a:r>
          </a:p>
          <a:p>
            <a:pPr lvl="0">
              <a:spcBef>
                <a:spcPts val="800"/>
              </a:spcBef>
            </a:pPr>
            <a:r>
              <a:rPr lang="ru-RU" sz="1700" dirty="0" smtClean="0">
                <a:solidFill>
                  <a:srgbClr val="2E2E2E"/>
                </a:solidFill>
              </a:rPr>
              <a:t>Искусственное вызывание осадков из облаков</a:t>
            </a:r>
          </a:p>
          <a:p>
            <a:pPr>
              <a:spcBef>
                <a:spcPts val="800"/>
              </a:spcBef>
            </a:pPr>
            <a:r>
              <a:rPr lang="ru-RU" sz="1700" dirty="0" smtClean="0">
                <a:solidFill>
                  <a:srgbClr val="2E2E2E"/>
                </a:solidFill>
              </a:rPr>
              <a:t>Прокладка на пути распространения пожара заградительных и минерализованных полос (канав)</a:t>
            </a:r>
          </a:p>
          <a:p>
            <a:pPr>
              <a:spcBef>
                <a:spcPts val="800"/>
              </a:spcBef>
            </a:pPr>
            <a:r>
              <a:rPr lang="ru-RU" sz="1700" dirty="0" smtClean="0">
                <a:solidFill>
                  <a:srgbClr val="2E2E2E"/>
                </a:solidFill>
              </a:rPr>
              <a:t>С помощью пожарной техники и авиации </a:t>
            </a:r>
          </a:p>
        </p:txBody>
      </p:sp>
      <p:grpSp>
        <p:nvGrpSpPr>
          <p:cNvPr id="48" name="Группа 47"/>
          <p:cNvGrpSpPr/>
          <p:nvPr/>
        </p:nvGrpSpPr>
        <p:grpSpPr>
          <a:xfrm>
            <a:off x="181598" y="1316053"/>
            <a:ext cx="111095" cy="2516125"/>
            <a:chOff x="155960" y="1316053"/>
            <a:chExt cx="111095" cy="2516125"/>
          </a:xfrm>
          <a:solidFill>
            <a:srgbClr val="D4CFB4"/>
          </a:solidFill>
        </p:grpSpPr>
        <p:sp>
          <p:nvSpPr>
            <p:cNvPr id="35" name="Овал 34"/>
            <p:cNvSpPr/>
            <p:nvPr/>
          </p:nvSpPr>
          <p:spPr>
            <a:xfrm>
              <a:off x="155960" y="1316053"/>
              <a:ext cx="111095" cy="11109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" name="Овал 35"/>
            <p:cNvSpPr/>
            <p:nvPr/>
          </p:nvSpPr>
          <p:spPr>
            <a:xfrm>
              <a:off x="155960" y="1675587"/>
              <a:ext cx="111095" cy="11109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" name="Овал 36"/>
            <p:cNvSpPr/>
            <p:nvPr/>
          </p:nvSpPr>
          <p:spPr>
            <a:xfrm>
              <a:off x="155960" y="2035121"/>
              <a:ext cx="111095" cy="11109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" name="Овал 37"/>
            <p:cNvSpPr/>
            <p:nvPr/>
          </p:nvSpPr>
          <p:spPr>
            <a:xfrm>
              <a:off x="155960" y="2394655"/>
              <a:ext cx="111095" cy="11109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9" name="Овал 38"/>
            <p:cNvSpPr/>
            <p:nvPr/>
          </p:nvSpPr>
          <p:spPr>
            <a:xfrm>
              <a:off x="155960" y="2754189"/>
              <a:ext cx="111095" cy="11109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0" name="Овал 39"/>
            <p:cNvSpPr/>
            <p:nvPr/>
          </p:nvSpPr>
          <p:spPr>
            <a:xfrm>
              <a:off x="155960" y="3113723"/>
              <a:ext cx="111095" cy="11109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" name="Овал 40"/>
            <p:cNvSpPr/>
            <p:nvPr/>
          </p:nvSpPr>
          <p:spPr>
            <a:xfrm>
              <a:off x="155960" y="3721083"/>
              <a:ext cx="111095" cy="11109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49" name="Рисунок 48" descr="12-001.jpg"/>
          <p:cNvPicPr>
            <a:picLocks noChangeAspect="1"/>
          </p:cNvPicPr>
          <p:nvPr/>
        </p:nvPicPr>
        <p:blipFill>
          <a:blip r:embed="rId3" cstate="print"/>
          <a:srcRect l="29019" t="4841" r="12039" b="7425"/>
          <a:stretch>
            <a:fillRect/>
          </a:stretch>
        </p:blipFill>
        <p:spPr>
          <a:xfrm>
            <a:off x="5896598" y="1068225"/>
            <a:ext cx="1307507" cy="1573349"/>
          </a:xfrm>
          <a:prstGeom prst="rect">
            <a:avLst/>
          </a:prstGeom>
        </p:spPr>
      </p:pic>
      <p:pic>
        <p:nvPicPr>
          <p:cNvPr id="50" name="Рисунок 49" descr="12-00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452643" y="4072390"/>
            <a:ext cx="3624771" cy="2785609"/>
          </a:xfrm>
          <a:prstGeom prst="rect">
            <a:avLst/>
          </a:prstGeom>
        </p:spPr>
      </p:pic>
      <p:pic>
        <p:nvPicPr>
          <p:cNvPr id="51" name="Рисунок 50" descr="12-003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896598" y="4719842"/>
            <a:ext cx="3247402" cy="2138157"/>
          </a:xfrm>
          <a:prstGeom prst="rect">
            <a:avLst/>
          </a:prstGeom>
        </p:spPr>
      </p:pic>
      <p:pic>
        <p:nvPicPr>
          <p:cNvPr id="53" name="Рисунок 52" descr="12-008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-1" y="4072391"/>
            <a:ext cx="3469593" cy="2785609"/>
          </a:xfrm>
          <a:prstGeom prst="rect">
            <a:avLst/>
          </a:prstGeom>
        </p:spPr>
      </p:pic>
      <p:pic>
        <p:nvPicPr>
          <p:cNvPr id="54" name="Рисунок 53" descr="12-006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896598" y="2563738"/>
            <a:ext cx="3246603" cy="2315910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0" y="0"/>
            <a:ext cx="9144000" cy="1085850"/>
          </a:xfrm>
          <a:prstGeom prst="rect">
            <a:avLst/>
          </a:prstGeom>
          <a:solidFill>
            <a:srgbClr val="2E2E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TextBox 25"/>
          <p:cNvSpPr txBox="1"/>
          <p:nvPr/>
        </p:nvSpPr>
        <p:spPr>
          <a:xfrm>
            <a:off x="719138" y="160749"/>
            <a:ext cx="779621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dirty="0" smtClean="0">
                <a:solidFill>
                  <a:srgbClr val="FF8601"/>
                </a:solidFill>
                <a:effectLst/>
                <a:latin typeface="Arial Black" pitchFamily="34" charset="0"/>
              </a:rPr>
              <a:t>ОСНОВНЫЕ СПОСОБЫ ТУШЕНИЯ</a:t>
            </a:r>
          </a:p>
          <a:p>
            <a:pPr algn="ctr"/>
            <a:r>
              <a:rPr lang="ru-RU" sz="2200" dirty="0" smtClean="0">
                <a:solidFill>
                  <a:srgbClr val="FF8601"/>
                </a:solidFill>
                <a:effectLst/>
                <a:latin typeface="Arial Black" pitchFamily="34" charset="0"/>
              </a:rPr>
              <a:t>ЛЕСНЫХ И ТОРФЯНЫХ ПОЖАРОВ</a:t>
            </a:r>
            <a:endParaRPr lang="ru-RU" sz="2200" dirty="0">
              <a:solidFill>
                <a:srgbClr val="FF8601"/>
              </a:solidFill>
              <a:effectLst/>
              <a:latin typeface="Arial Black" pitchFamily="34" charset="0"/>
            </a:endParaRPr>
          </a:p>
        </p:txBody>
      </p:sp>
      <p:grpSp>
        <p:nvGrpSpPr>
          <p:cNvPr id="59" name="Группа 58"/>
          <p:cNvGrpSpPr/>
          <p:nvPr/>
        </p:nvGrpSpPr>
        <p:grpSpPr>
          <a:xfrm>
            <a:off x="5178752" y="3649053"/>
            <a:ext cx="743484" cy="369332"/>
            <a:chOff x="5178752" y="3649053"/>
            <a:chExt cx="743484" cy="369332"/>
          </a:xfrm>
        </p:grpSpPr>
        <p:sp>
          <p:nvSpPr>
            <p:cNvPr id="56" name="TextBox 55"/>
            <p:cNvSpPr txBox="1"/>
            <p:nvPr/>
          </p:nvSpPr>
          <p:spPr>
            <a:xfrm>
              <a:off x="5178752" y="3649053"/>
              <a:ext cx="74348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dirty="0" smtClean="0">
                  <a:solidFill>
                    <a:srgbClr val="D4CFB4"/>
                  </a:solidFill>
                  <a:latin typeface="Arial Black" pitchFamily="34" charset="0"/>
                </a:rPr>
                <a:t>18+</a:t>
              </a:r>
              <a:endParaRPr lang="ru-RU" dirty="0">
                <a:solidFill>
                  <a:srgbClr val="D4CFB4"/>
                </a:solidFill>
                <a:latin typeface="Arial Black" pitchFamily="34" charset="0"/>
              </a:endParaRPr>
            </a:p>
          </p:txBody>
        </p:sp>
        <p:sp>
          <p:nvSpPr>
            <p:cNvPr id="58" name="Прямоугольник 57"/>
            <p:cNvSpPr/>
            <p:nvPr/>
          </p:nvSpPr>
          <p:spPr>
            <a:xfrm>
              <a:off x="5281301" y="3658531"/>
              <a:ext cx="538385" cy="299102"/>
            </a:xfrm>
            <a:prstGeom prst="rect">
              <a:avLst/>
            </a:prstGeom>
            <a:noFill/>
            <a:ln>
              <a:solidFill>
                <a:srgbClr val="C4BD9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Прямоугольник 30"/>
          <p:cNvSpPr/>
          <p:nvPr/>
        </p:nvSpPr>
        <p:spPr>
          <a:xfrm>
            <a:off x="1" y="658026"/>
            <a:ext cx="9143999" cy="6199974"/>
          </a:xfrm>
          <a:prstGeom prst="rect">
            <a:avLst/>
          </a:prstGeom>
          <a:solidFill>
            <a:srgbClr val="C0B0BD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797A6C"/>
              </a:solidFill>
            </a:endParaRPr>
          </a:p>
        </p:txBody>
      </p:sp>
      <p:pic>
        <p:nvPicPr>
          <p:cNvPr id="15" name="Рисунок 14" descr="11-00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674408" y="1051133"/>
            <a:ext cx="3469592" cy="3183308"/>
          </a:xfrm>
          <a:prstGeom prst="rect">
            <a:avLst/>
          </a:prstGeom>
        </p:spPr>
      </p:pic>
      <p:pic>
        <p:nvPicPr>
          <p:cNvPr id="9" name="Рисунок 8" descr="11-00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" y="4230168"/>
            <a:ext cx="3452500" cy="2627832"/>
          </a:xfrm>
          <a:prstGeom prst="rect">
            <a:avLst/>
          </a:prstGeom>
        </p:spPr>
      </p:pic>
      <p:pic>
        <p:nvPicPr>
          <p:cNvPr id="10" name="Рисунок 9" descr="11-00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422084" y="4230168"/>
            <a:ext cx="2253149" cy="2627832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0" y="0"/>
            <a:ext cx="9144000" cy="1085850"/>
          </a:xfrm>
          <a:prstGeom prst="rect">
            <a:avLst/>
          </a:prstGeom>
          <a:solidFill>
            <a:srgbClr val="2E2E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719138" y="160749"/>
            <a:ext cx="779621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dirty="0" smtClean="0">
                <a:solidFill>
                  <a:srgbClr val="FF8601"/>
                </a:solidFill>
                <a:effectLst/>
                <a:latin typeface="Arial Black" pitchFamily="34" charset="0"/>
              </a:rPr>
              <a:t>ПОСЛЕДСТВИЯ</a:t>
            </a:r>
          </a:p>
          <a:p>
            <a:pPr algn="ctr"/>
            <a:r>
              <a:rPr lang="ru-RU" sz="2200" dirty="0" smtClean="0">
                <a:solidFill>
                  <a:srgbClr val="FF8601"/>
                </a:solidFill>
                <a:effectLst/>
                <a:latin typeface="Arial Black" pitchFamily="34" charset="0"/>
              </a:rPr>
              <a:t>ЛЕСНЫХ И ТОРФЯНЫХ ПОЖАРОВ</a:t>
            </a:r>
            <a:endParaRPr lang="ru-RU" sz="2200" dirty="0">
              <a:solidFill>
                <a:srgbClr val="FF8601"/>
              </a:solidFill>
              <a:effectLst/>
              <a:latin typeface="Arial Black" pitchFamily="34" charset="0"/>
            </a:endParaRPr>
          </a:p>
        </p:txBody>
      </p:sp>
      <p:pic>
        <p:nvPicPr>
          <p:cNvPr id="12" name="Рисунок 11" descr="11-004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674408" y="4230168"/>
            <a:ext cx="3469592" cy="2627832"/>
          </a:xfrm>
          <a:prstGeom prst="rect">
            <a:avLst/>
          </a:prstGeom>
        </p:spPr>
      </p:pic>
      <p:pic>
        <p:nvPicPr>
          <p:cNvPr id="8" name="Рисунок 7" descr="11-001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545272" y="4230168"/>
            <a:ext cx="1598728" cy="112710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239285" y="1199886"/>
            <a:ext cx="5751320" cy="28418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Bef>
                <a:spcPts val="800"/>
              </a:spcBef>
            </a:pPr>
            <a:r>
              <a:rPr lang="ru-RU" sz="1650" dirty="0" smtClean="0">
                <a:solidFill>
                  <a:srgbClr val="2E2E2E"/>
                </a:solidFill>
              </a:rPr>
              <a:t>Повреждение и гибель деревьев и другой растительности.</a:t>
            </a:r>
          </a:p>
          <a:p>
            <a:pPr lvl="0">
              <a:spcBef>
                <a:spcPts val="800"/>
              </a:spcBef>
            </a:pPr>
            <a:r>
              <a:rPr lang="ru-RU" sz="1650" dirty="0" smtClean="0">
                <a:solidFill>
                  <a:srgbClr val="2E2E2E"/>
                </a:solidFill>
              </a:rPr>
              <a:t>Выжигание из почвы перегноя.</a:t>
            </a:r>
          </a:p>
          <a:p>
            <a:pPr lvl="0">
              <a:spcBef>
                <a:spcPts val="800"/>
              </a:spcBef>
            </a:pPr>
            <a:r>
              <a:rPr lang="ru-RU" sz="1650" dirty="0" smtClean="0">
                <a:solidFill>
                  <a:srgbClr val="2E2E2E"/>
                </a:solidFill>
              </a:rPr>
              <a:t>Снижаются защитные (полезные) свойства леса.</a:t>
            </a:r>
          </a:p>
          <a:p>
            <a:pPr lvl="0">
              <a:spcBef>
                <a:spcPts val="800"/>
              </a:spcBef>
            </a:pPr>
            <a:r>
              <a:rPr lang="ru-RU" sz="1650" dirty="0" smtClean="0">
                <a:solidFill>
                  <a:srgbClr val="2E2E2E"/>
                </a:solidFill>
              </a:rPr>
              <a:t>Нарушается использование лесных ресурсов.</a:t>
            </a:r>
          </a:p>
          <a:p>
            <a:pPr>
              <a:spcBef>
                <a:spcPts val="800"/>
              </a:spcBef>
            </a:pPr>
            <a:r>
              <a:rPr lang="ru-RU" sz="1650" dirty="0" smtClean="0">
                <a:solidFill>
                  <a:srgbClr val="2E2E2E"/>
                </a:solidFill>
              </a:rPr>
              <a:t>Гибель животных.</a:t>
            </a:r>
          </a:p>
          <a:p>
            <a:pPr lvl="0">
              <a:spcBef>
                <a:spcPts val="800"/>
              </a:spcBef>
            </a:pPr>
            <a:r>
              <a:rPr lang="ru-RU" sz="1650" dirty="0" smtClean="0">
                <a:solidFill>
                  <a:srgbClr val="2E2E2E"/>
                </a:solidFill>
              </a:rPr>
              <a:t>Уничтожение отдельных строений и целых деревней.</a:t>
            </a:r>
          </a:p>
          <a:p>
            <a:pPr lvl="0">
              <a:spcBef>
                <a:spcPts val="800"/>
              </a:spcBef>
            </a:pPr>
            <a:r>
              <a:rPr lang="ru-RU" sz="1650" dirty="0" smtClean="0">
                <a:solidFill>
                  <a:srgbClr val="2E2E2E"/>
                </a:solidFill>
              </a:rPr>
              <a:t>Ухудшение экологической обстановки в городах, поселках.</a:t>
            </a:r>
          </a:p>
          <a:p>
            <a:pPr>
              <a:spcBef>
                <a:spcPts val="800"/>
              </a:spcBef>
            </a:pPr>
            <a:r>
              <a:rPr lang="ru-RU" sz="1750" b="1" dirty="0" smtClean="0">
                <a:solidFill>
                  <a:srgbClr val="2E2E2E"/>
                </a:solidFill>
              </a:rPr>
              <a:t>Поражение и гибель людей.</a:t>
            </a:r>
          </a:p>
        </p:txBody>
      </p:sp>
      <p:grpSp>
        <p:nvGrpSpPr>
          <p:cNvPr id="2" name="Группа 24"/>
          <p:cNvGrpSpPr/>
          <p:nvPr/>
        </p:nvGrpSpPr>
        <p:grpSpPr>
          <a:xfrm>
            <a:off x="155960" y="1316053"/>
            <a:ext cx="111095" cy="2577981"/>
            <a:chOff x="155960" y="1316053"/>
            <a:chExt cx="111095" cy="2577981"/>
          </a:xfrm>
          <a:solidFill>
            <a:srgbClr val="DCDEF0"/>
          </a:solidFill>
        </p:grpSpPr>
        <p:sp>
          <p:nvSpPr>
            <p:cNvPr id="16" name="Овал 15"/>
            <p:cNvSpPr/>
            <p:nvPr/>
          </p:nvSpPr>
          <p:spPr>
            <a:xfrm>
              <a:off x="155960" y="1316053"/>
              <a:ext cx="111095" cy="11109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Овал 16"/>
            <p:cNvSpPr/>
            <p:nvPr/>
          </p:nvSpPr>
          <p:spPr>
            <a:xfrm>
              <a:off x="155960" y="1668465"/>
              <a:ext cx="111095" cy="11109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Овал 17"/>
            <p:cNvSpPr/>
            <p:nvPr/>
          </p:nvSpPr>
          <p:spPr>
            <a:xfrm>
              <a:off x="155960" y="2020877"/>
              <a:ext cx="111095" cy="11109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Овал 19"/>
            <p:cNvSpPr/>
            <p:nvPr/>
          </p:nvSpPr>
          <p:spPr>
            <a:xfrm>
              <a:off x="155960" y="2373289"/>
              <a:ext cx="111095" cy="11109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Овал 20"/>
            <p:cNvSpPr/>
            <p:nvPr/>
          </p:nvSpPr>
          <p:spPr>
            <a:xfrm>
              <a:off x="155960" y="2725701"/>
              <a:ext cx="111095" cy="11109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Овал 21"/>
            <p:cNvSpPr/>
            <p:nvPr/>
          </p:nvSpPr>
          <p:spPr>
            <a:xfrm>
              <a:off x="155960" y="3078113"/>
              <a:ext cx="111095" cy="11109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Овал 22"/>
            <p:cNvSpPr/>
            <p:nvPr/>
          </p:nvSpPr>
          <p:spPr>
            <a:xfrm>
              <a:off x="155960" y="3430525"/>
              <a:ext cx="111095" cy="11109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Овал 23"/>
            <p:cNvSpPr/>
            <p:nvPr/>
          </p:nvSpPr>
          <p:spPr>
            <a:xfrm>
              <a:off x="155960" y="3782939"/>
              <a:ext cx="111095" cy="11109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9" name="Номер слайда 18"/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/>
          <a:lstStyle/>
          <a:p>
            <a:fld id="{63973BB6-6232-4A9E-85AE-363BEF61BCAA}" type="slidenum">
              <a:rPr lang="ru-RU" sz="1400" smtClean="0">
                <a:solidFill>
                  <a:schemeClr val="bg1">
                    <a:lumMod val="75000"/>
                  </a:schemeClr>
                </a:solidFill>
              </a:rPr>
              <a:pPr/>
              <a:t>11</a:t>
            </a:fld>
            <a:endParaRPr lang="ru-RU" sz="1400" dirty="0">
              <a:solidFill>
                <a:schemeClr val="bg1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Прямоугольник 30"/>
          <p:cNvSpPr/>
          <p:nvPr/>
        </p:nvSpPr>
        <p:spPr>
          <a:xfrm>
            <a:off x="0" y="658026"/>
            <a:ext cx="9143999" cy="6199974"/>
          </a:xfrm>
          <a:prstGeom prst="rect">
            <a:avLst/>
          </a:prstGeom>
          <a:solidFill>
            <a:srgbClr val="FFC000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797A6C"/>
              </a:solidFill>
            </a:endParaRPr>
          </a:p>
        </p:txBody>
      </p:sp>
      <p:pic>
        <p:nvPicPr>
          <p:cNvPr id="24" name="Рисунок 23" descr="09-00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033331" y="2281726"/>
            <a:ext cx="3110669" cy="4576274"/>
          </a:xfrm>
          <a:prstGeom prst="rect">
            <a:avLst/>
          </a:prstGeom>
        </p:spPr>
      </p:pic>
      <p:sp>
        <p:nvSpPr>
          <p:cNvPr id="20" name="Прямоугольник 19"/>
          <p:cNvSpPr/>
          <p:nvPr/>
        </p:nvSpPr>
        <p:spPr>
          <a:xfrm>
            <a:off x="0" y="1083891"/>
            <a:ext cx="9144000" cy="659451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Номер слайда 18"/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/>
          <a:lstStyle/>
          <a:p>
            <a:fld id="{63973BB6-6232-4A9E-85AE-363BEF61BCAA}" type="slidenum">
              <a:rPr lang="ru-RU" sz="1400" smtClean="0">
                <a:solidFill>
                  <a:schemeClr val="bg1">
                    <a:lumMod val="75000"/>
                  </a:schemeClr>
                </a:solidFill>
              </a:rPr>
              <a:pPr/>
              <a:t>12</a:t>
            </a:fld>
            <a:endParaRPr lang="ru-RU" sz="14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19641" y="1174248"/>
            <a:ext cx="87936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solidFill>
                  <a:schemeClr val="bg1">
                    <a:lumMod val="85000"/>
                  </a:schemeClr>
                </a:solidFill>
                <a:latin typeface="Arial Black" pitchFamily="34" charset="0"/>
              </a:rPr>
              <a:t>ВО ВРЕМЯ ЛЕСНОГО ПОЖАРА НАИБОЛЬШУЮ ОПАСНОСТЬ </a:t>
            </a:r>
          </a:p>
          <a:p>
            <a:pPr algn="ctr"/>
            <a:r>
              <a:rPr lang="ru-RU" sz="1400" dirty="0" smtClean="0">
                <a:solidFill>
                  <a:schemeClr val="bg1">
                    <a:lumMod val="85000"/>
                  </a:schemeClr>
                </a:solidFill>
                <a:latin typeface="Arial Black" pitchFamily="34" charset="0"/>
              </a:rPr>
              <a:t>ДЛЯ ЧЕЛОВЕКА ПРЕДСТАВЛЯЮТ: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0" y="0"/>
            <a:ext cx="9144000" cy="1085850"/>
          </a:xfrm>
          <a:prstGeom prst="rect">
            <a:avLst/>
          </a:prstGeom>
          <a:solidFill>
            <a:srgbClr val="2E2E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719138" y="160749"/>
            <a:ext cx="779621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dirty="0" smtClean="0">
                <a:solidFill>
                  <a:srgbClr val="FF8601"/>
                </a:solidFill>
                <a:effectLst/>
                <a:latin typeface="Arial Black" pitchFamily="34" charset="0"/>
              </a:rPr>
              <a:t>ПОРАЖАЮЩИЕ ФАКТОРЫ</a:t>
            </a:r>
          </a:p>
          <a:p>
            <a:pPr algn="ctr"/>
            <a:r>
              <a:rPr lang="ru-RU" sz="2200" dirty="0" smtClean="0">
                <a:solidFill>
                  <a:srgbClr val="FF8601"/>
                </a:solidFill>
                <a:effectLst/>
                <a:latin typeface="Arial Black" pitchFamily="34" charset="0"/>
              </a:rPr>
              <a:t>ЛЕСНЫХ И ТОРФЯНЫХ ПОЖАРОВ</a:t>
            </a:r>
            <a:endParaRPr lang="ru-RU" sz="2200" dirty="0">
              <a:solidFill>
                <a:srgbClr val="FF8601"/>
              </a:solidFill>
              <a:effectLst/>
              <a:latin typeface="Arial Black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74670" y="1864147"/>
            <a:ext cx="2457448" cy="4163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1300" b="1" dirty="0" smtClean="0">
                <a:solidFill>
                  <a:srgbClr val="2E2E2E"/>
                </a:solidFill>
                <a:cs typeface="Times New Roman" pitchFamily="18" charset="0"/>
              </a:rPr>
              <a:t>ОГОНЬ И ВЫСОКАЯ ТЕМПЕРАТУРА ВОЗДУХА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312999" y="1864147"/>
            <a:ext cx="2457448" cy="4124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1300" b="1" dirty="0" smtClean="0">
                <a:solidFill>
                  <a:srgbClr val="2E2E2E"/>
                </a:solidFill>
                <a:cs typeface="Times New Roman" pitchFamily="18" charset="0"/>
              </a:rPr>
              <a:t>ЗАДЫМЛЕНИЕ</a:t>
            </a:r>
          </a:p>
          <a:p>
            <a:pPr algn="ctr">
              <a:lnSpc>
                <a:spcPct val="80000"/>
              </a:lnSpc>
            </a:pPr>
            <a:r>
              <a:rPr lang="ru-RU" sz="1300" b="1" dirty="0" smtClean="0">
                <a:solidFill>
                  <a:srgbClr val="2E2E2E"/>
                </a:solidFill>
                <a:cs typeface="Times New Roman" pitchFamily="18" charset="0"/>
              </a:rPr>
              <a:t>И НЕХВАТКА КИСЛОРОДА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251329" y="1864147"/>
            <a:ext cx="2457448" cy="2563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1300" b="1" dirty="0" smtClean="0">
                <a:solidFill>
                  <a:srgbClr val="2E2E2E"/>
                </a:solidFill>
                <a:cs typeface="Times New Roman" pitchFamily="18" charset="0"/>
              </a:rPr>
              <a:t>ОБРУШЕНИЕ ДЕРЕВЬЕВ</a:t>
            </a:r>
          </a:p>
        </p:txBody>
      </p:sp>
      <p:pic>
        <p:nvPicPr>
          <p:cNvPr id="21" name="Рисунок 20" descr="09-001.jpg"/>
          <p:cNvPicPr>
            <a:picLocks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3" y="2281727"/>
            <a:ext cx="3110671" cy="4576273"/>
          </a:xfrm>
          <a:prstGeom prst="rect">
            <a:avLst/>
          </a:prstGeom>
        </p:spPr>
      </p:pic>
      <p:pic>
        <p:nvPicPr>
          <p:cNvPr id="22" name="Рисунок 21" descr="09-00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016665" y="2281727"/>
            <a:ext cx="3024000" cy="4576273"/>
          </a:xfrm>
          <a:prstGeom prst="rect">
            <a:avLst/>
          </a:prstGeom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Прямоугольник 24"/>
          <p:cNvSpPr/>
          <p:nvPr/>
        </p:nvSpPr>
        <p:spPr>
          <a:xfrm>
            <a:off x="0" y="658026"/>
            <a:ext cx="9143999" cy="6199974"/>
          </a:xfrm>
          <a:prstGeom prst="rect">
            <a:avLst/>
          </a:prstGeom>
          <a:solidFill>
            <a:srgbClr val="8FB248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797A6C"/>
              </a:solidFill>
            </a:endParaRPr>
          </a:p>
        </p:txBody>
      </p:sp>
      <p:grpSp>
        <p:nvGrpSpPr>
          <p:cNvPr id="105" name="Группа 104"/>
          <p:cNvGrpSpPr/>
          <p:nvPr/>
        </p:nvGrpSpPr>
        <p:grpSpPr>
          <a:xfrm>
            <a:off x="1365902" y="2666288"/>
            <a:ext cx="7244861" cy="2793050"/>
            <a:chOff x="1365902" y="2666288"/>
            <a:chExt cx="7244861" cy="2793050"/>
          </a:xfrm>
        </p:grpSpPr>
        <p:sp>
          <p:nvSpPr>
            <p:cNvPr id="101" name="Стрелка вправо 100"/>
            <p:cNvSpPr/>
            <p:nvPr/>
          </p:nvSpPr>
          <p:spPr>
            <a:xfrm>
              <a:off x="1478422" y="2666288"/>
              <a:ext cx="4794191" cy="247828"/>
            </a:xfrm>
            <a:prstGeom prst="rightArrow">
              <a:avLst/>
            </a:prstGeom>
            <a:solidFill>
              <a:schemeClr val="accent3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2" name="Стрелка вправо 101"/>
            <p:cNvSpPr/>
            <p:nvPr/>
          </p:nvSpPr>
          <p:spPr>
            <a:xfrm rot="10800000">
              <a:off x="7706883" y="2679107"/>
              <a:ext cx="844934" cy="247828"/>
            </a:xfrm>
            <a:prstGeom prst="rightArrow">
              <a:avLst/>
            </a:prstGeom>
            <a:solidFill>
              <a:schemeClr val="accent3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3" name="Стрелка вправо 102"/>
            <p:cNvSpPr/>
            <p:nvPr/>
          </p:nvSpPr>
          <p:spPr>
            <a:xfrm rot="5400000">
              <a:off x="7330593" y="3796032"/>
              <a:ext cx="2312512" cy="247828"/>
            </a:xfrm>
            <a:prstGeom prst="rightArrow">
              <a:avLst/>
            </a:prstGeom>
            <a:solidFill>
              <a:schemeClr val="accent3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4" name="Стрелка вправо 103"/>
            <p:cNvSpPr/>
            <p:nvPr/>
          </p:nvSpPr>
          <p:spPr>
            <a:xfrm>
              <a:off x="1365902" y="5211510"/>
              <a:ext cx="7188438" cy="247828"/>
            </a:xfrm>
            <a:prstGeom prst="rightArrow">
              <a:avLst/>
            </a:prstGeom>
            <a:solidFill>
              <a:schemeClr val="accent3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7" name="Группа 46"/>
          <p:cNvGrpSpPr/>
          <p:nvPr/>
        </p:nvGrpSpPr>
        <p:grpSpPr>
          <a:xfrm>
            <a:off x="-119641" y="1853484"/>
            <a:ext cx="4782796" cy="2009216"/>
            <a:chOff x="-119641" y="1528744"/>
            <a:chExt cx="4782796" cy="2009216"/>
          </a:xfrm>
        </p:grpSpPr>
        <p:grpSp>
          <p:nvGrpSpPr>
            <p:cNvPr id="33" name="Группа 32"/>
            <p:cNvGrpSpPr/>
            <p:nvPr/>
          </p:nvGrpSpPr>
          <p:grpSpPr>
            <a:xfrm>
              <a:off x="-119641" y="1528744"/>
              <a:ext cx="1854437" cy="2009215"/>
              <a:chOff x="-119641" y="1548684"/>
              <a:chExt cx="1854437" cy="2009215"/>
            </a:xfrm>
          </p:grpSpPr>
          <p:sp>
            <p:nvSpPr>
              <p:cNvPr id="32" name="Прямоугольник 31"/>
              <p:cNvSpPr/>
              <p:nvPr/>
            </p:nvSpPr>
            <p:spPr>
              <a:xfrm>
                <a:off x="111095" y="2871387"/>
                <a:ext cx="1375873" cy="686512"/>
              </a:xfrm>
              <a:prstGeom prst="rect">
                <a:avLst/>
              </a:prstGeom>
              <a:solidFill>
                <a:srgbClr val="FFDD7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grpSp>
            <p:nvGrpSpPr>
              <p:cNvPr id="31" name="Группа 30"/>
              <p:cNvGrpSpPr/>
              <p:nvPr/>
            </p:nvGrpSpPr>
            <p:grpSpPr>
              <a:xfrm>
                <a:off x="-119641" y="1548684"/>
                <a:ext cx="1854437" cy="1804934"/>
                <a:chOff x="-119641" y="1548684"/>
                <a:chExt cx="1854437" cy="1804934"/>
              </a:xfrm>
            </p:grpSpPr>
            <p:sp>
              <p:nvSpPr>
                <p:cNvPr id="13" name="TextBox 12"/>
                <p:cNvSpPr txBox="1"/>
                <p:nvPr/>
              </p:nvSpPr>
              <p:spPr>
                <a:xfrm>
                  <a:off x="-119641" y="2891953"/>
                  <a:ext cx="1854437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lvl="0" algn="ctr"/>
                  <a:r>
                    <a:rPr lang="ru-RU" sz="1200" b="1" dirty="0" smtClean="0">
                      <a:solidFill>
                        <a:srgbClr val="2E2E2E"/>
                      </a:solidFill>
                    </a:rPr>
                    <a:t>Определите направление ветра</a:t>
                  </a:r>
                </a:p>
              </p:txBody>
            </p:sp>
            <p:pic>
              <p:nvPicPr>
                <p:cNvPr id="18" name="Рисунок 17" descr="14-001.jpg"/>
                <p:cNvPicPr>
                  <a:picLocks noChangeAspect="1"/>
                </p:cNvPicPr>
                <p:nvPr/>
              </p:nvPicPr>
              <p:blipFill>
                <a:blip r:embed="rId2" cstate="print"/>
                <a:stretch>
                  <a:fillRect/>
                </a:stretch>
              </p:blipFill>
              <p:spPr>
                <a:xfrm>
                  <a:off x="123528" y="1548684"/>
                  <a:ext cx="1368099" cy="1331617"/>
                </a:xfrm>
                <a:prstGeom prst="rect">
                  <a:avLst/>
                </a:prstGeom>
              </p:spPr>
            </p:pic>
          </p:grpSp>
        </p:grpSp>
        <p:grpSp>
          <p:nvGrpSpPr>
            <p:cNvPr id="37" name="Группа 36"/>
            <p:cNvGrpSpPr/>
            <p:nvPr/>
          </p:nvGrpSpPr>
          <p:grpSpPr>
            <a:xfrm>
              <a:off x="1344538" y="1528744"/>
              <a:ext cx="1854437" cy="2009215"/>
              <a:chOff x="-119641" y="1548684"/>
              <a:chExt cx="1854437" cy="2009215"/>
            </a:xfrm>
          </p:grpSpPr>
          <p:sp>
            <p:nvSpPr>
              <p:cNvPr id="38" name="Прямоугольник 37"/>
              <p:cNvSpPr/>
              <p:nvPr/>
            </p:nvSpPr>
            <p:spPr>
              <a:xfrm>
                <a:off x="111095" y="2871387"/>
                <a:ext cx="1375873" cy="686512"/>
              </a:xfrm>
              <a:prstGeom prst="rect">
                <a:avLst/>
              </a:prstGeom>
              <a:solidFill>
                <a:srgbClr val="FFDD7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grpSp>
            <p:nvGrpSpPr>
              <p:cNvPr id="39" name="Группа 30"/>
              <p:cNvGrpSpPr/>
              <p:nvPr/>
            </p:nvGrpSpPr>
            <p:grpSpPr>
              <a:xfrm>
                <a:off x="-119641" y="1548684"/>
                <a:ext cx="1854437" cy="1989600"/>
                <a:chOff x="-119641" y="1548684"/>
                <a:chExt cx="1854437" cy="1989600"/>
              </a:xfrm>
            </p:grpSpPr>
            <p:sp>
              <p:nvSpPr>
                <p:cNvPr id="40" name="TextBox 39"/>
                <p:cNvSpPr txBox="1"/>
                <p:nvPr/>
              </p:nvSpPr>
              <p:spPr>
                <a:xfrm>
                  <a:off x="-119641" y="2891953"/>
                  <a:ext cx="1854437" cy="6463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lvl="0" algn="ctr"/>
                  <a:r>
                    <a:rPr lang="ru-RU" sz="1200" b="1" dirty="0" smtClean="0">
                      <a:solidFill>
                        <a:srgbClr val="2E2E2E"/>
                      </a:solidFill>
                    </a:rPr>
                    <a:t>Определите направление </a:t>
                  </a:r>
                </a:p>
                <a:p>
                  <a:pPr lvl="0" algn="ctr"/>
                  <a:r>
                    <a:rPr lang="ru-RU" sz="1200" b="1" dirty="0" smtClean="0">
                      <a:solidFill>
                        <a:srgbClr val="2E2E2E"/>
                      </a:solidFill>
                    </a:rPr>
                    <a:t>Движения огня</a:t>
                  </a:r>
                </a:p>
              </p:txBody>
            </p:sp>
            <p:pic>
              <p:nvPicPr>
                <p:cNvPr id="41" name="Рисунок 40" descr="14-001.jpg"/>
                <p:cNvPicPr>
                  <a:picLocks noChangeAspect="1"/>
                </p:cNvPicPr>
                <p:nvPr/>
              </p:nvPicPr>
              <p:blipFill>
                <a:blip r:embed="rId3" cstate="print"/>
                <a:stretch>
                  <a:fillRect/>
                </a:stretch>
              </p:blipFill>
              <p:spPr>
                <a:xfrm>
                  <a:off x="123528" y="1548684"/>
                  <a:ext cx="1368099" cy="1331616"/>
                </a:xfrm>
                <a:prstGeom prst="rect">
                  <a:avLst/>
                </a:prstGeom>
              </p:spPr>
            </p:pic>
          </p:grpSp>
        </p:grpSp>
        <p:grpSp>
          <p:nvGrpSpPr>
            <p:cNvPr id="42" name="Группа 41"/>
            <p:cNvGrpSpPr/>
            <p:nvPr/>
          </p:nvGrpSpPr>
          <p:grpSpPr>
            <a:xfrm>
              <a:off x="2808718" y="1528744"/>
              <a:ext cx="1854437" cy="2009216"/>
              <a:chOff x="-119641" y="1548684"/>
              <a:chExt cx="1854437" cy="2009216"/>
            </a:xfrm>
          </p:grpSpPr>
          <p:sp>
            <p:nvSpPr>
              <p:cNvPr id="43" name="Прямоугольник 42"/>
              <p:cNvSpPr/>
              <p:nvPr/>
            </p:nvSpPr>
            <p:spPr>
              <a:xfrm>
                <a:off x="111095" y="2871388"/>
                <a:ext cx="1375873" cy="686512"/>
              </a:xfrm>
              <a:prstGeom prst="rect">
                <a:avLst/>
              </a:prstGeom>
              <a:solidFill>
                <a:srgbClr val="FFDD7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grpSp>
            <p:nvGrpSpPr>
              <p:cNvPr id="44" name="Группа 30"/>
              <p:cNvGrpSpPr/>
              <p:nvPr/>
            </p:nvGrpSpPr>
            <p:grpSpPr>
              <a:xfrm>
                <a:off x="-119641" y="1548684"/>
                <a:ext cx="1854437" cy="1989600"/>
                <a:chOff x="-119641" y="1548684"/>
                <a:chExt cx="1854437" cy="1989600"/>
              </a:xfrm>
            </p:grpSpPr>
            <p:sp>
              <p:nvSpPr>
                <p:cNvPr id="45" name="TextBox 44"/>
                <p:cNvSpPr txBox="1"/>
                <p:nvPr/>
              </p:nvSpPr>
              <p:spPr>
                <a:xfrm>
                  <a:off x="-119641" y="2891953"/>
                  <a:ext cx="1854437" cy="6463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lvl="0" algn="ctr"/>
                  <a:r>
                    <a:rPr lang="ru-RU" sz="1200" b="1" dirty="0" smtClean="0">
                      <a:solidFill>
                        <a:srgbClr val="2E2E2E"/>
                      </a:solidFill>
                    </a:rPr>
                    <a:t>Выберите маршрут выхода из леса </a:t>
                  </a:r>
                </a:p>
                <a:p>
                  <a:pPr lvl="0" algn="ctr"/>
                  <a:r>
                    <a:rPr lang="ru-RU" sz="1200" b="1" dirty="0" smtClean="0">
                      <a:solidFill>
                        <a:srgbClr val="2E2E2E"/>
                      </a:solidFill>
                    </a:rPr>
                    <a:t>в безопасное место</a:t>
                  </a:r>
                </a:p>
              </p:txBody>
            </p:sp>
            <p:pic>
              <p:nvPicPr>
                <p:cNvPr id="46" name="Рисунок 45" descr="14-001.jpg"/>
                <p:cNvPicPr>
                  <a:picLocks noChangeAspect="1"/>
                </p:cNvPicPr>
                <p:nvPr/>
              </p:nvPicPr>
              <p:blipFill>
                <a:blip r:embed="rId4" cstate="print"/>
                <a:stretch>
                  <a:fillRect/>
                </a:stretch>
              </p:blipFill>
              <p:spPr>
                <a:xfrm>
                  <a:off x="123528" y="1548684"/>
                  <a:ext cx="1368098" cy="1331616"/>
                </a:xfrm>
                <a:prstGeom prst="rect">
                  <a:avLst/>
                </a:prstGeom>
              </p:spPr>
            </p:pic>
          </p:grpSp>
        </p:grpSp>
      </p:grpSp>
      <p:sp>
        <p:nvSpPr>
          <p:cNvPr id="27" name="Прямоугольник 26"/>
          <p:cNvSpPr/>
          <p:nvPr/>
        </p:nvSpPr>
        <p:spPr>
          <a:xfrm>
            <a:off x="0" y="1083892"/>
            <a:ext cx="9144000" cy="462898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TextBox 27"/>
          <p:cNvSpPr txBox="1"/>
          <p:nvPr/>
        </p:nvSpPr>
        <p:spPr>
          <a:xfrm>
            <a:off x="119641" y="1174248"/>
            <a:ext cx="87936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solidFill>
                  <a:schemeClr val="bg1">
                    <a:lumMod val="85000"/>
                  </a:schemeClr>
                </a:solidFill>
                <a:latin typeface="Arial Black" pitchFamily="34" charset="0"/>
              </a:rPr>
              <a:t>ЕСЛИ ВЫ ОКАЗАЛИСЬ В ЗОНЕ ЛЕСНОГО ПОЖАРА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0" y="0"/>
            <a:ext cx="9144000" cy="1085850"/>
          </a:xfrm>
          <a:prstGeom prst="rect">
            <a:avLst/>
          </a:prstGeom>
          <a:solidFill>
            <a:srgbClr val="2E2E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719138" y="160749"/>
            <a:ext cx="779621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dirty="0" smtClean="0">
                <a:solidFill>
                  <a:srgbClr val="FF8601"/>
                </a:solidFill>
                <a:effectLst/>
                <a:latin typeface="Arial Black" pitchFamily="34" charset="0"/>
              </a:rPr>
              <a:t>ПРАВИЛА БЕЗОПАСНОГО ПОВЕДЕНИЯ</a:t>
            </a:r>
          </a:p>
          <a:p>
            <a:pPr algn="ctr"/>
            <a:r>
              <a:rPr lang="ru-RU" sz="2200" dirty="0" smtClean="0">
                <a:solidFill>
                  <a:srgbClr val="FF8601"/>
                </a:solidFill>
                <a:effectLst/>
                <a:latin typeface="Arial Black" pitchFamily="34" charset="0"/>
              </a:rPr>
              <a:t>В ЗОНЕ ЛЕСНЫХ И ТОРФЯНЫХ ПОЖАРОВ</a:t>
            </a:r>
            <a:endParaRPr lang="ru-RU" sz="2200" dirty="0">
              <a:solidFill>
                <a:srgbClr val="FF8601"/>
              </a:solidFill>
              <a:effectLst/>
              <a:latin typeface="Arial Black" pitchFamily="34" charset="0"/>
            </a:endParaRPr>
          </a:p>
        </p:txBody>
      </p:sp>
      <p:sp>
        <p:nvSpPr>
          <p:cNvPr id="19" name="Номер слайда 18"/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/>
          <a:lstStyle/>
          <a:p>
            <a:fld id="{63973BB6-6232-4A9E-85AE-363BEF61BCAA}" type="slidenum">
              <a:rPr lang="ru-RU" sz="1400" smtClean="0">
                <a:solidFill>
                  <a:schemeClr val="bg1">
                    <a:lumMod val="75000"/>
                  </a:schemeClr>
                </a:solidFill>
              </a:rPr>
              <a:pPr/>
              <a:t>13</a:t>
            </a:fld>
            <a:endParaRPr lang="ru-RU" sz="1400" dirty="0">
              <a:solidFill>
                <a:schemeClr val="bg1">
                  <a:lumMod val="75000"/>
                </a:schemeClr>
              </a:solidFill>
            </a:endParaRPr>
          </a:p>
        </p:txBody>
      </p:sp>
      <p:grpSp>
        <p:nvGrpSpPr>
          <p:cNvPr id="49" name="Группа 32"/>
          <p:cNvGrpSpPr/>
          <p:nvPr/>
        </p:nvGrpSpPr>
        <p:grpSpPr>
          <a:xfrm>
            <a:off x="-119641" y="4401723"/>
            <a:ext cx="1854437" cy="1990531"/>
            <a:chOff x="-119641" y="1548684"/>
            <a:chExt cx="1854437" cy="1990531"/>
          </a:xfrm>
        </p:grpSpPr>
        <p:sp>
          <p:nvSpPr>
            <p:cNvPr id="60" name="Прямоугольник 59"/>
            <p:cNvSpPr/>
            <p:nvPr/>
          </p:nvSpPr>
          <p:spPr>
            <a:xfrm>
              <a:off x="111095" y="2871387"/>
              <a:ext cx="1375873" cy="667828"/>
            </a:xfrm>
            <a:prstGeom prst="rect">
              <a:avLst/>
            </a:prstGeom>
            <a:solidFill>
              <a:srgbClr val="FFDD7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61" name="Группа 30"/>
            <p:cNvGrpSpPr/>
            <p:nvPr/>
          </p:nvGrpSpPr>
          <p:grpSpPr>
            <a:xfrm>
              <a:off x="-119641" y="1548684"/>
              <a:ext cx="1854437" cy="1989600"/>
              <a:chOff x="-119641" y="1548684"/>
              <a:chExt cx="1854437" cy="1989600"/>
            </a:xfrm>
          </p:grpSpPr>
          <p:sp>
            <p:nvSpPr>
              <p:cNvPr id="62" name="TextBox 61"/>
              <p:cNvSpPr txBox="1"/>
              <p:nvPr/>
            </p:nvSpPr>
            <p:spPr>
              <a:xfrm>
                <a:off x="-119641" y="2891953"/>
                <a:ext cx="1854437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algn="ctr"/>
                <a:r>
                  <a:rPr lang="ru-RU" sz="1200" b="1" dirty="0" smtClean="0">
                    <a:solidFill>
                      <a:srgbClr val="2E2E2E"/>
                    </a:solidFill>
                  </a:rPr>
                  <a:t>Окунитесь </a:t>
                </a:r>
              </a:p>
              <a:p>
                <a:pPr lvl="0" algn="ctr"/>
                <a:r>
                  <a:rPr lang="ru-RU" sz="1200" b="1" dirty="0" smtClean="0">
                    <a:solidFill>
                      <a:srgbClr val="2E2E2E"/>
                    </a:solidFill>
                  </a:rPr>
                  <a:t>в ближайший </a:t>
                </a:r>
              </a:p>
              <a:p>
                <a:pPr lvl="0" algn="ctr"/>
                <a:r>
                  <a:rPr lang="ru-RU" sz="1200" b="1" dirty="0" smtClean="0">
                    <a:solidFill>
                      <a:srgbClr val="2E2E2E"/>
                    </a:solidFill>
                  </a:rPr>
                  <a:t>водоем</a:t>
                </a:r>
              </a:p>
            </p:txBody>
          </p:sp>
          <p:pic>
            <p:nvPicPr>
              <p:cNvPr id="63" name="Рисунок 62" descr="14-001.jpg"/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123528" y="1548684"/>
                <a:ext cx="1368099" cy="1331616"/>
              </a:xfrm>
              <a:prstGeom prst="rect">
                <a:avLst/>
              </a:prstGeom>
            </p:spPr>
          </p:pic>
        </p:grpSp>
      </p:grpSp>
      <p:grpSp>
        <p:nvGrpSpPr>
          <p:cNvPr id="50" name="Группа 36"/>
          <p:cNvGrpSpPr/>
          <p:nvPr/>
        </p:nvGrpSpPr>
        <p:grpSpPr>
          <a:xfrm>
            <a:off x="1393249" y="4401723"/>
            <a:ext cx="1854437" cy="1990531"/>
            <a:chOff x="-119641" y="1548684"/>
            <a:chExt cx="1854437" cy="1990531"/>
          </a:xfrm>
        </p:grpSpPr>
        <p:sp>
          <p:nvSpPr>
            <p:cNvPr id="56" name="Прямоугольник 55"/>
            <p:cNvSpPr/>
            <p:nvPr/>
          </p:nvSpPr>
          <p:spPr>
            <a:xfrm>
              <a:off x="111095" y="2871387"/>
              <a:ext cx="1375873" cy="667828"/>
            </a:xfrm>
            <a:prstGeom prst="rect">
              <a:avLst/>
            </a:prstGeom>
            <a:solidFill>
              <a:srgbClr val="FFDD7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57" name="Группа 30"/>
            <p:cNvGrpSpPr/>
            <p:nvPr/>
          </p:nvGrpSpPr>
          <p:grpSpPr>
            <a:xfrm>
              <a:off x="-119641" y="1548684"/>
              <a:ext cx="1854437" cy="1989600"/>
              <a:chOff x="-119641" y="1548684"/>
              <a:chExt cx="1854437" cy="1989600"/>
            </a:xfrm>
          </p:grpSpPr>
          <p:sp>
            <p:nvSpPr>
              <p:cNvPr id="58" name="TextBox 57"/>
              <p:cNvSpPr txBox="1"/>
              <p:nvPr/>
            </p:nvSpPr>
            <p:spPr>
              <a:xfrm>
                <a:off x="-119641" y="2891953"/>
                <a:ext cx="1854437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algn="ctr"/>
                <a:r>
                  <a:rPr lang="ru-RU" sz="1200" b="1" dirty="0" smtClean="0">
                    <a:solidFill>
                      <a:srgbClr val="2E2E2E"/>
                    </a:solidFill>
                  </a:rPr>
                  <a:t>Накройте голову и верхнюю часть тела мокрой одеждой</a:t>
                </a:r>
              </a:p>
            </p:txBody>
          </p:sp>
          <p:pic>
            <p:nvPicPr>
              <p:cNvPr id="59" name="Рисунок 58" descr="14-001.jpg"/>
              <p:cNvPicPr>
                <a:picLocks noChangeAspect="1"/>
              </p:cNvPicPr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123528" y="1548684"/>
                <a:ext cx="1368098" cy="1331616"/>
              </a:xfrm>
              <a:prstGeom prst="rect">
                <a:avLst/>
              </a:prstGeom>
            </p:spPr>
          </p:pic>
        </p:grpSp>
      </p:grpSp>
      <p:grpSp>
        <p:nvGrpSpPr>
          <p:cNvPr id="51" name="Группа 41"/>
          <p:cNvGrpSpPr/>
          <p:nvPr/>
        </p:nvGrpSpPr>
        <p:grpSpPr>
          <a:xfrm>
            <a:off x="2906139" y="4401723"/>
            <a:ext cx="1854437" cy="2009216"/>
            <a:chOff x="-119641" y="1548684"/>
            <a:chExt cx="1854437" cy="2009216"/>
          </a:xfrm>
        </p:grpSpPr>
        <p:sp>
          <p:nvSpPr>
            <p:cNvPr id="52" name="Прямоугольник 51"/>
            <p:cNvSpPr/>
            <p:nvPr/>
          </p:nvSpPr>
          <p:spPr>
            <a:xfrm>
              <a:off x="111095" y="2871388"/>
              <a:ext cx="1375873" cy="686512"/>
            </a:xfrm>
            <a:prstGeom prst="rect">
              <a:avLst/>
            </a:prstGeom>
            <a:solidFill>
              <a:srgbClr val="FFDD7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53" name="Группа 30"/>
            <p:cNvGrpSpPr/>
            <p:nvPr/>
          </p:nvGrpSpPr>
          <p:grpSpPr>
            <a:xfrm>
              <a:off x="-119641" y="1548684"/>
              <a:ext cx="1854437" cy="1989600"/>
              <a:chOff x="-119641" y="1548684"/>
              <a:chExt cx="1854437" cy="1989600"/>
            </a:xfrm>
          </p:grpSpPr>
          <p:sp>
            <p:nvSpPr>
              <p:cNvPr id="54" name="TextBox 53"/>
              <p:cNvSpPr txBox="1"/>
              <p:nvPr/>
            </p:nvSpPr>
            <p:spPr>
              <a:xfrm>
                <a:off x="-119641" y="2891953"/>
                <a:ext cx="1854437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algn="ctr"/>
                <a:r>
                  <a:rPr lang="ru-RU" sz="1200" b="1" dirty="0" smtClean="0">
                    <a:solidFill>
                      <a:srgbClr val="2E2E2E"/>
                    </a:solidFill>
                  </a:rPr>
                  <a:t>Дышите через </a:t>
                </a:r>
              </a:p>
              <a:p>
                <a:pPr lvl="0" algn="ctr"/>
                <a:r>
                  <a:rPr lang="ru-RU" sz="1200" b="1" dirty="0" smtClean="0">
                    <a:solidFill>
                      <a:srgbClr val="2E2E2E"/>
                    </a:solidFill>
                  </a:rPr>
                  <a:t>мокрый платок, смоченную одежду</a:t>
                </a:r>
              </a:p>
            </p:txBody>
          </p:sp>
          <p:pic>
            <p:nvPicPr>
              <p:cNvPr id="55" name="Рисунок 54" descr="14-001.jpg"/>
              <p:cNvPicPr>
                <a:picLocks noChangeAspect="1"/>
              </p:cNvPicPr>
              <p:nvPr/>
            </p:nvPicPr>
            <p:blipFill>
              <a:blip r:embed="rId7" cstate="print"/>
              <a:stretch>
                <a:fillRect/>
              </a:stretch>
            </p:blipFill>
            <p:spPr>
              <a:xfrm>
                <a:off x="123528" y="1548684"/>
                <a:ext cx="1368098" cy="1331615"/>
              </a:xfrm>
              <a:prstGeom prst="rect">
                <a:avLst/>
              </a:prstGeom>
            </p:spPr>
          </p:pic>
        </p:grpSp>
      </p:grpSp>
      <p:grpSp>
        <p:nvGrpSpPr>
          <p:cNvPr id="80" name="Группа 41"/>
          <p:cNvGrpSpPr/>
          <p:nvPr/>
        </p:nvGrpSpPr>
        <p:grpSpPr>
          <a:xfrm>
            <a:off x="4419029" y="4400299"/>
            <a:ext cx="1854437" cy="2009216"/>
            <a:chOff x="-119641" y="1548684"/>
            <a:chExt cx="1854437" cy="2009216"/>
          </a:xfrm>
        </p:grpSpPr>
        <p:sp>
          <p:nvSpPr>
            <p:cNvPr id="81" name="Прямоугольник 80"/>
            <p:cNvSpPr/>
            <p:nvPr/>
          </p:nvSpPr>
          <p:spPr>
            <a:xfrm>
              <a:off x="111095" y="2871388"/>
              <a:ext cx="1375873" cy="686512"/>
            </a:xfrm>
            <a:prstGeom prst="rect">
              <a:avLst/>
            </a:prstGeom>
            <a:solidFill>
              <a:srgbClr val="FFDD7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82" name="Группа 30"/>
            <p:cNvGrpSpPr/>
            <p:nvPr/>
          </p:nvGrpSpPr>
          <p:grpSpPr>
            <a:xfrm>
              <a:off x="-119641" y="1548684"/>
              <a:ext cx="1854437" cy="1989600"/>
              <a:chOff x="-119641" y="1548684"/>
              <a:chExt cx="1854437" cy="1989600"/>
            </a:xfrm>
          </p:grpSpPr>
          <p:sp>
            <p:nvSpPr>
              <p:cNvPr id="83" name="TextBox 82"/>
              <p:cNvSpPr txBox="1"/>
              <p:nvPr/>
            </p:nvSpPr>
            <p:spPr>
              <a:xfrm>
                <a:off x="-119641" y="2891953"/>
                <a:ext cx="1854437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algn="ctr"/>
                <a:r>
                  <a:rPr lang="ru-RU" sz="1200" b="1" dirty="0" smtClean="0">
                    <a:solidFill>
                      <a:srgbClr val="2E2E2E"/>
                    </a:solidFill>
                  </a:rPr>
                  <a:t>Для преодоления нехватки кислорода пригнитесь к земле</a:t>
                </a:r>
              </a:p>
            </p:txBody>
          </p:sp>
          <p:pic>
            <p:nvPicPr>
              <p:cNvPr id="84" name="Рисунок 83" descr="14-001.jpg"/>
              <p:cNvPicPr>
                <a:picLocks noChangeAspect="1"/>
              </p:cNvPicPr>
              <p:nvPr/>
            </p:nvPicPr>
            <p:blipFill>
              <a:blip r:embed="rId8" cstate="print"/>
              <a:stretch>
                <a:fillRect/>
              </a:stretch>
            </p:blipFill>
            <p:spPr>
              <a:xfrm>
                <a:off x="123528" y="1548684"/>
                <a:ext cx="1368097" cy="1331615"/>
              </a:xfrm>
              <a:prstGeom prst="rect">
                <a:avLst/>
              </a:prstGeom>
            </p:spPr>
          </p:pic>
        </p:grpSp>
      </p:grpSp>
      <p:grpSp>
        <p:nvGrpSpPr>
          <p:cNvPr id="85" name="Группа 41"/>
          <p:cNvGrpSpPr/>
          <p:nvPr/>
        </p:nvGrpSpPr>
        <p:grpSpPr>
          <a:xfrm>
            <a:off x="5931919" y="4398875"/>
            <a:ext cx="1854437" cy="2009216"/>
            <a:chOff x="-119641" y="1548684"/>
            <a:chExt cx="1854437" cy="2009216"/>
          </a:xfrm>
        </p:grpSpPr>
        <p:sp>
          <p:nvSpPr>
            <p:cNvPr id="86" name="Прямоугольник 85"/>
            <p:cNvSpPr/>
            <p:nvPr/>
          </p:nvSpPr>
          <p:spPr>
            <a:xfrm>
              <a:off x="111095" y="2871388"/>
              <a:ext cx="1375873" cy="686512"/>
            </a:xfrm>
            <a:prstGeom prst="rect">
              <a:avLst/>
            </a:prstGeom>
            <a:solidFill>
              <a:srgbClr val="FFDD7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87" name="Группа 30"/>
            <p:cNvGrpSpPr/>
            <p:nvPr/>
          </p:nvGrpSpPr>
          <p:grpSpPr>
            <a:xfrm>
              <a:off x="-119641" y="1548684"/>
              <a:ext cx="1854437" cy="1804934"/>
              <a:chOff x="-119641" y="1548684"/>
              <a:chExt cx="1854437" cy="1804934"/>
            </a:xfrm>
          </p:grpSpPr>
          <p:sp>
            <p:nvSpPr>
              <p:cNvPr id="88" name="TextBox 87"/>
              <p:cNvSpPr txBox="1"/>
              <p:nvPr/>
            </p:nvSpPr>
            <p:spPr>
              <a:xfrm>
                <a:off x="-119641" y="2891953"/>
                <a:ext cx="185443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algn="ctr"/>
                <a:r>
                  <a:rPr lang="ru-RU" sz="1200" b="1" dirty="0" smtClean="0">
                    <a:solidFill>
                      <a:srgbClr val="2E2E2E"/>
                    </a:solidFill>
                  </a:rPr>
                  <a:t>Не обгоняйте </a:t>
                </a:r>
              </a:p>
              <a:p>
                <a:pPr lvl="0" algn="ctr"/>
                <a:r>
                  <a:rPr lang="ru-RU" sz="1200" b="1" dirty="0" smtClean="0">
                    <a:solidFill>
                      <a:srgbClr val="2E2E2E"/>
                    </a:solidFill>
                  </a:rPr>
                  <a:t>лесной пожар</a:t>
                </a:r>
              </a:p>
            </p:txBody>
          </p:sp>
          <p:pic>
            <p:nvPicPr>
              <p:cNvPr id="89" name="Рисунок 88" descr="14-001.jpg"/>
              <p:cNvPicPr>
                <a:picLocks noChangeAspect="1"/>
              </p:cNvPicPr>
              <p:nvPr/>
            </p:nvPicPr>
            <p:blipFill>
              <a:blip r:embed="rId9" cstate="print"/>
              <a:stretch>
                <a:fillRect/>
              </a:stretch>
            </p:blipFill>
            <p:spPr>
              <a:xfrm>
                <a:off x="123528" y="1548684"/>
                <a:ext cx="1368097" cy="1331614"/>
              </a:xfrm>
              <a:prstGeom prst="rect">
                <a:avLst/>
              </a:prstGeom>
            </p:spPr>
          </p:pic>
        </p:grpSp>
      </p:grpSp>
      <p:grpSp>
        <p:nvGrpSpPr>
          <p:cNvPr id="90" name="Группа 41"/>
          <p:cNvGrpSpPr/>
          <p:nvPr/>
        </p:nvGrpSpPr>
        <p:grpSpPr>
          <a:xfrm>
            <a:off x="7444811" y="4405997"/>
            <a:ext cx="1854437" cy="2009216"/>
            <a:chOff x="-119641" y="1548684"/>
            <a:chExt cx="1854437" cy="2009216"/>
          </a:xfrm>
        </p:grpSpPr>
        <p:sp>
          <p:nvSpPr>
            <p:cNvPr id="91" name="Прямоугольник 90"/>
            <p:cNvSpPr/>
            <p:nvPr/>
          </p:nvSpPr>
          <p:spPr>
            <a:xfrm>
              <a:off x="111095" y="2871388"/>
              <a:ext cx="1375873" cy="686512"/>
            </a:xfrm>
            <a:prstGeom prst="rect">
              <a:avLst/>
            </a:prstGeom>
            <a:solidFill>
              <a:srgbClr val="FFDD7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92" name="Группа 30"/>
            <p:cNvGrpSpPr/>
            <p:nvPr/>
          </p:nvGrpSpPr>
          <p:grpSpPr>
            <a:xfrm>
              <a:off x="-119641" y="1548684"/>
              <a:ext cx="1854437" cy="1989600"/>
              <a:chOff x="-119641" y="1548684"/>
              <a:chExt cx="1854437" cy="1989600"/>
            </a:xfrm>
          </p:grpSpPr>
          <p:sp>
            <p:nvSpPr>
              <p:cNvPr id="93" name="TextBox 92"/>
              <p:cNvSpPr txBox="1"/>
              <p:nvPr/>
            </p:nvSpPr>
            <p:spPr>
              <a:xfrm>
                <a:off x="-119641" y="2891953"/>
                <a:ext cx="1854437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algn="ctr"/>
                <a:r>
                  <a:rPr lang="ru-RU" sz="1200" b="1" dirty="0" smtClean="0">
                    <a:solidFill>
                      <a:srgbClr val="2E2E2E"/>
                    </a:solidFill>
                  </a:rPr>
                  <a:t>Двигайтесь под </a:t>
                </a:r>
              </a:p>
              <a:p>
                <a:pPr lvl="0" algn="ctr"/>
                <a:r>
                  <a:rPr lang="ru-RU" sz="1200" b="1" dirty="0" smtClean="0">
                    <a:solidFill>
                      <a:srgbClr val="2E2E2E"/>
                    </a:solidFill>
                  </a:rPr>
                  <a:t>прямым углом по отношению к огню</a:t>
                </a:r>
              </a:p>
            </p:txBody>
          </p:sp>
          <p:pic>
            <p:nvPicPr>
              <p:cNvPr id="94" name="Рисунок 93" descr="14-001.jpg"/>
              <p:cNvPicPr>
                <a:picLocks noChangeAspect="1"/>
              </p:cNvPicPr>
              <p:nvPr/>
            </p:nvPicPr>
            <p:blipFill>
              <a:blip r:embed="rId10" cstate="print"/>
              <a:stretch>
                <a:fillRect/>
              </a:stretch>
            </p:blipFill>
            <p:spPr>
              <a:xfrm>
                <a:off x="123528" y="1548684"/>
                <a:ext cx="1368096" cy="1331614"/>
              </a:xfrm>
              <a:prstGeom prst="rect">
                <a:avLst/>
              </a:prstGeom>
            </p:spPr>
          </p:pic>
        </p:grpSp>
      </p:grpSp>
      <p:grpSp>
        <p:nvGrpSpPr>
          <p:cNvPr id="100" name="Группа 99"/>
          <p:cNvGrpSpPr/>
          <p:nvPr/>
        </p:nvGrpSpPr>
        <p:grpSpPr>
          <a:xfrm>
            <a:off x="6076060" y="1853484"/>
            <a:ext cx="1854437" cy="2009216"/>
            <a:chOff x="5392396" y="2080115"/>
            <a:chExt cx="1854437" cy="2009216"/>
          </a:xfrm>
        </p:grpSpPr>
        <p:sp>
          <p:nvSpPr>
            <p:cNvPr id="96" name="Прямоугольник 95"/>
            <p:cNvSpPr/>
            <p:nvPr/>
          </p:nvSpPr>
          <p:spPr>
            <a:xfrm>
              <a:off x="5623132" y="3402819"/>
              <a:ext cx="1375873" cy="686512"/>
            </a:xfrm>
            <a:prstGeom prst="rect">
              <a:avLst/>
            </a:prstGeom>
            <a:solidFill>
              <a:srgbClr val="FFDD7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97" name="Группа 30"/>
            <p:cNvGrpSpPr/>
            <p:nvPr/>
          </p:nvGrpSpPr>
          <p:grpSpPr>
            <a:xfrm>
              <a:off x="5392396" y="2080115"/>
              <a:ext cx="1854437" cy="1989600"/>
              <a:chOff x="-119641" y="1548684"/>
              <a:chExt cx="1854437" cy="1989600"/>
            </a:xfrm>
          </p:grpSpPr>
          <p:sp>
            <p:nvSpPr>
              <p:cNvPr id="98" name="TextBox 97"/>
              <p:cNvSpPr txBox="1"/>
              <p:nvPr/>
            </p:nvSpPr>
            <p:spPr>
              <a:xfrm>
                <a:off x="-119641" y="2891953"/>
                <a:ext cx="1854437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algn="ctr"/>
                <a:r>
                  <a:rPr lang="ru-RU" sz="1200" b="1" dirty="0" smtClean="0">
                    <a:solidFill>
                      <a:srgbClr val="2E2E2E"/>
                    </a:solidFill>
                  </a:rPr>
                  <a:t>Выходите из леса </a:t>
                </a:r>
              </a:p>
              <a:p>
                <a:pPr lvl="0" algn="ctr"/>
                <a:r>
                  <a:rPr lang="ru-RU" sz="1200" b="1" dirty="0" smtClean="0">
                    <a:solidFill>
                      <a:srgbClr val="2E2E2E"/>
                    </a:solidFill>
                  </a:rPr>
                  <a:t>в наветренную </a:t>
                </a:r>
              </a:p>
              <a:p>
                <a:pPr lvl="0" algn="ctr"/>
                <a:r>
                  <a:rPr lang="ru-RU" sz="1200" b="1" dirty="0" smtClean="0">
                    <a:solidFill>
                      <a:srgbClr val="2E2E2E"/>
                    </a:solidFill>
                  </a:rPr>
                  <a:t>сторону</a:t>
                </a:r>
              </a:p>
            </p:txBody>
          </p:sp>
          <p:pic>
            <p:nvPicPr>
              <p:cNvPr id="99" name="Рисунок 98" descr="14-001.jpg"/>
              <p:cNvPicPr>
                <a:picLocks noChangeAspect="1"/>
              </p:cNvPicPr>
              <p:nvPr/>
            </p:nvPicPr>
            <p:blipFill>
              <a:blip r:embed="rId11" cstate="print"/>
              <a:stretch>
                <a:fillRect/>
              </a:stretch>
            </p:blipFill>
            <p:spPr>
              <a:xfrm>
                <a:off x="123528" y="1548684"/>
                <a:ext cx="1368096" cy="1331613"/>
              </a:xfrm>
              <a:prstGeom prst="rect">
                <a:avLst/>
              </a:prstGeom>
            </p:spPr>
          </p:pic>
        </p:grpSp>
      </p:grp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Прямоугольник 30"/>
          <p:cNvSpPr/>
          <p:nvPr/>
        </p:nvSpPr>
        <p:spPr>
          <a:xfrm>
            <a:off x="0" y="658026"/>
            <a:ext cx="9143999" cy="6199974"/>
          </a:xfrm>
          <a:prstGeom prst="rect">
            <a:avLst/>
          </a:prstGeom>
          <a:solidFill>
            <a:srgbClr val="7F7F7F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797A6C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4597637" y="658026"/>
            <a:ext cx="4546363" cy="6199974"/>
          </a:xfrm>
          <a:prstGeom prst="rect">
            <a:avLst/>
          </a:prstGeom>
          <a:solidFill>
            <a:srgbClr val="CFCFCF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797A6C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0"/>
            <a:ext cx="9144000" cy="692209"/>
          </a:xfrm>
          <a:prstGeom prst="rect">
            <a:avLst/>
          </a:prstGeom>
          <a:solidFill>
            <a:srgbClr val="2E2E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4" name="TextBox 43"/>
          <p:cNvSpPr txBox="1"/>
          <p:nvPr/>
        </p:nvSpPr>
        <p:spPr>
          <a:xfrm>
            <a:off x="719138" y="160749"/>
            <a:ext cx="779621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dirty="0" smtClean="0">
                <a:solidFill>
                  <a:srgbClr val="FF8601"/>
                </a:solidFill>
                <a:effectLst/>
                <a:latin typeface="Arial Black" pitchFamily="34" charset="0"/>
              </a:rPr>
              <a:t>ЗАКРЕПЛЕНИЕ МАТЕРИАЛА</a:t>
            </a:r>
            <a:endParaRPr lang="ru-RU" sz="2200" dirty="0">
              <a:solidFill>
                <a:srgbClr val="FF8601"/>
              </a:solidFill>
              <a:effectLst/>
              <a:latin typeface="Arial Black" pitchFamily="34" charset="0"/>
            </a:endParaRPr>
          </a:p>
        </p:txBody>
      </p:sp>
      <p:sp>
        <p:nvSpPr>
          <p:cNvPr id="19" name="Номер слайда 18"/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/>
          <a:lstStyle/>
          <a:p>
            <a:fld id="{63973BB6-6232-4A9E-85AE-363BEF61BCAA}" type="slidenum">
              <a:rPr lang="ru-RU" sz="1400" smtClean="0">
                <a:solidFill>
                  <a:schemeClr val="bg1">
                    <a:lumMod val="65000"/>
                  </a:schemeClr>
                </a:solidFill>
              </a:rPr>
              <a:pPr/>
              <a:t>14</a:t>
            </a:fld>
            <a:endParaRPr lang="ru-RU" sz="14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741491" y="3772168"/>
            <a:ext cx="3751603" cy="2769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Bef>
                <a:spcPts val="1000"/>
              </a:spcBef>
            </a:pPr>
            <a:r>
              <a:rPr lang="ru-RU" b="1" i="1" dirty="0" smtClean="0"/>
              <a:t>По горизонтали:</a:t>
            </a:r>
            <a:r>
              <a:rPr lang="ru-RU" dirty="0" smtClean="0"/>
              <a:t> </a:t>
            </a:r>
          </a:p>
          <a:p>
            <a:pPr>
              <a:spcBef>
                <a:spcPts val="1000"/>
              </a:spcBef>
            </a:pPr>
            <a:r>
              <a:rPr lang="ru-RU" dirty="0" smtClean="0"/>
              <a:t>2. Наука о лесных пожарах.</a:t>
            </a:r>
          </a:p>
          <a:p>
            <a:pPr>
              <a:spcBef>
                <a:spcPts val="1000"/>
              </a:spcBef>
            </a:pPr>
            <a:r>
              <a:rPr lang="ru-RU" dirty="0" smtClean="0"/>
              <a:t>3. Травма, которую может получить человек при небрежном обращении с огнем.</a:t>
            </a:r>
          </a:p>
          <a:p>
            <a:pPr>
              <a:spcBef>
                <a:spcPts val="1000"/>
              </a:spcBef>
            </a:pPr>
            <a:r>
              <a:rPr lang="ru-RU" dirty="0" smtClean="0"/>
              <a:t>4. Материал, который на солнечном месте фокусирует лучи как зажигательная линза.</a:t>
            </a:r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/>
        </p:nvGraphicFramePr>
        <p:xfrm>
          <a:off x="445115" y="925081"/>
          <a:ext cx="3762374" cy="30321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2034"/>
                <a:gridCol w="342034"/>
                <a:gridCol w="342034"/>
                <a:gridCol w="342034"/>
                <a:gridCol w="342034"/>
                <a:gridCol w="342034"/>
                <a:gridCol w="342034"/>
                <a:gridCol w="342034"/>
                <a:gridCol w="342034"/>
                <a:gridCol w="342034"/>
                <a:gridCol w="342034"/>
              </a:tblGrid>
              <a:tr h="379016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1</a:t>
                      </a:r>
                      <a:endParaRPr lang="ru-RU" sz="1800" dirty="0"/>
                    </a:p>
                  </a:txBody>
                  <a:tcPr>
                    <a:solidFill>
                      <a:srgbClr val="D3BAA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>
                    <a:solidFill>
                      <a:srgbClr val="7F7F7F"/>
                    </a:solidFill>
                  </a:tcPr>
                </a:tc>
              </a:tr>
              <a:tr h="379016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2</a:t>
                      </a:r>
                      <a:endParaRPr lang="ru-RU" sz="1800" dirty="0"/>
                    </a:p>
                  </a:txBody>
                  <a:tcPr>
                    <a:solidFill>
                      <a:srgbClr val="D3BAA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>
                    <a:solidFill>
                      <a:srgbClr val="D3BAA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>
                    <a:solidFill>
                      <a:srgbClr val="D3BAA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>
                    <a:solidFill>
                      <a:srgbClr val="D3BAA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>
                    <a:solidFill>
                      <a:srgbClr val="D3BAA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>
                    <a:solidFill>
                      <a:srgbClr val="D3BAA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>
                    <a:solidFill>
                      <a:srgbClr val="D3BAA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>
                    <a:solidFill>
                      <a:srgbClr val="D3BAA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>
                    <a:solidFill>
                      <a:srgbClr val="D3BAA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>
                    <a:solidFill>
                      <a:srgbClr val="7F7F7F"/>
                    </a:solidFill>
                  </a:tcPr>
                </a:tc>
              </a:tr>
              <a:tr h="379016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>
                    <a:solidFill>
                      <a:srgbClr val="D3BAA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>
                    <a:solidFill>
                      <a:srgbClr val="D3BAA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>
                    <a:solidFill>
                      <a:srgbClr val="7F7F7F"/>
                    </a:solidFill>
                  </a:tcPr>
                </a:tc>
              </a:tr>
              <a:tr h="379016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3</a:t>
                      </a:r>
                      <a:endParaRPr lang="ru-RU" sz="1800" dirty="0"/>
                    </a:p>
                  </a:txBody>
                  <a:tcPr>
                    <a:solidFill>
                      <a:srgbClr val="D3BAA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>
                    <a:solidFill>
                      <a:srgbClr val="D3BAA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>
                    <a:solidFill>
                      <a:srgbClr val="D3BAA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>
                    <a:solidFill>
                      <a:srgbClr val="D3BAA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4</a:t>
                      </a:r>
                      <a:endParaRPr lang="ru-RU" sz="1800" dirty="0"/>
                    </a:p>
                  </a:txBody>
                  <a:tcPr>
                    <a:solidFill>
                      <a:srgbClr val="D3BAA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>
                    <a:solidFill>
                      <a:srgbClr val="D3BAA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>
                    <a:solidFill>
                      <a:srgbClr val="D3BAA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>
                    <a:solidFill>
                      <a:srgbClr val="D3BAA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5</a:t>
                      </a:r>
                      <a:endParaRPr lang="ru-RU" sz="1800" dirty="0"/>
                    </a:p>
                  </a:txBody>
                  <a:tcPr>
                    <a:solidFill>
                      <a:srgbClr val="D3BAA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>
                    <a:solidFill>
                      <a:srgbClr val="D3BAA1"/>
                    </a:solidFill>
                  </a:tcPr>
                </a:tc>
              </a:tr>
              <a:tr h="379016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>
                    <a:solidFill>
                      <a:srgbClr val="D3BAA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>
                    <a:solidFill>
                      <a:srgbClr val="D3BAA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>
                    <a:solidFill>
                      <a:srgbClr val="D3BAA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>
                    <a:solidFill>
                      <a:srgbClr val="7F7F7F"/>
                    </a:solidFill>
                  </a:tcPr>
                </a:tc>
              </a:tr>
              <a:tr h="379016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>
                    <a:solidFill>
                      <a:srgbClr val="D3BAA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>
                    <a:solidFill>
                      <a:srgbClr val="D3BAA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>
                    <a:solidFill>
                      <a:srgbClr val="D3BAA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>
                    <a:solidFill>
                      <a:srgbClr val="7F7F7F"/>
                    </a:solidFill>
                  </a:tcPr>
                </a:tc>
              </a:tr>
              <a:tr h="379016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>
                    <a:solidFill>
                      <a:srgbClr val="D3BAA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>
                    <a:solidFill>
                      <a:srgbClr val="D3BAA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>
                    <a:solidFill>
                      <a:srgbClr val="7F7F7F"/>
                    </a:solidFill>
                  </a:tcPr>
                </a:tc>
              </a:tr>
              <a:tr h="379016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>
                    <a:solidFill>
                      <a:srgbClr val="D3BAA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>
                    <a:solidFill>
                      <a:srgbClr val="7F7F7F"/>
                    </a:solidFill>
                  </a:tcPr>
                </a:tc>
              </a:tr>
            </a:tbl>
          </a:graphicData>
        </a:graphic>
      </p:graphicFrame>
      <p:sp>
        <p:nvSpPr>
          <p:cNvPr id="15" name="TextBox 14"/>
          <p:cNvSpPr txBox="1"/>
          <p:nvPr/>
        </p:nvSpPr>
        <p:spPr>
          <a:xfrm>
            <a:off x="4741491" y="882266"/>
            <a:ext cx="3821394" cy="2769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000"/>
              </a:spcBef>
            </a:pPr>
            <a:r>
              <a:rPr lang="ru-RU" b="1" i="1" dirty="0" smtClean="0"/>
              <a:t>По вертикали:</a:t>
            </a:r>
            <a:r>
              <a:rPr lang="ru-RU" dirty="0" smtClean="0"/>
              <a:t> </a:t>
            </a:r>
          </a:p>
          <a:p>
            <a:pPr>
              <a:spcBef>
                <a:spcPts val="1000"/>
              </a:spcBef>
            </a:pPr>
            <a:r>
              <a:rPr lang="ru-RU" dirty="0" smtClean="0"/>
              <a:t>1. Место, где ранее уже разводился и тушился костер.</a:t>
            </a:r>
          </a:p>
          <a:p>
            <a:pPr>
              <a:spcBef>
                <a:spcPts val="1000"/>
              </a:spcBef>
            </a:pPr>
            <a:r>
              <a:rPr lang="ru-RU" dirty="0" smtClean="0"/>
              <a:t>2. Стихийное распространение огня, вышедшее из-под контроля человека.</a:t>
            </a:r>
          </a:p>
          <a:p>
            <a:pPr>
              <a:spcBef>
                <a:spcPts val="1000"/>
              </a:spcBef>
            </a:pPr>
            <a:r>
              <a:rPr lang="ru-RU" dirty="0" smtClean="0"/>
              <a:t>5. Время года, когда наиболее часто возникают лесные пожары.</a:t>
            </a:r>
            <a:endParaRPr lang="ru-RU" dirty="0"/>
          </a:p>
        </p:txBody>
      </p:sp>
      <p:sp>
        <p:nvSpPr>
          <p:cNvPr id="16" name="TextBox 15"/>
          <p:cNvSpPr txBox="1"/>
          <p:nvPr/>
        </p:nvSpPr>
        <p:spPr>
          <a:xfrm>
            <a:off x="364619" y="5717761"/>
            <a:ext cx="425010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0" hangingPunct="0"/>
            <a:r>
              <a:rPr lang="ru-RU" sz="1400" b="1" i="1" dirty="0" smtClean="0">
                <a:ea typeface="Arial" charset="0"/>
                <a:cs typeface="Times New Roman" pitchFamily="18" charset="0"/>
              </a:rPr>
              <a:t>ОТВЕТЫ</a:t>
            </a:r>
            <a:endParaRPr lang="ru-RU" sz="1400" dirty="0" smtClean="0">
              <a:ea typeface="Arial" charset="0"/>
              <a:cs typeface="Times New Roman" pitchFamily="18" charset="0"/>
            </a:endParaRPr>
          </a:p>
          <a:p>
            <a:pPr eaLnBrk="0" hangingPunct="0"/>
            <a:r>
              <a:rPr lang="ru-RU" sz="1400" b="1" dirty="0" smtClean="0">
                <a:ea typeface="Arial" charset="0"/>
                <a:cs typeface="Times New Roman" pitchFamily="18" charset="0"/>
              </a:rPr>
              <a:t>По горизонтали: </a:t>
            </a:r>
            <a:r>
              <a:rPr lang="ru-RU" sz="1400" dirty="0" smtClean="0">
                <a:ea typeface="Arial" charset="0"/>
                <a:cs typeface="Times New Roman" pitchFamily="18" charset="0"/>
              </a:rPr>
              <a:t>2.Пирология. 3.Ожог. 4. Стекло.</a:t>
            </a:r>
          </a:p>
          <a:p>
            <a:pPr eaLnBrk="0" hangingPunct="0"/>
            <a:r>
              <a:rPr lang="ru-RU" sz="1400" b="1" dirty="0" smtClean="0">
                <a:ea typeface="Arial" charset="0"/>
                <a:cs typeface="Times New Roman" pitchFamily="18" charset="0"/>
              </a:rPr>
              <a:t>По вертикали: </a:t>
            </a:r>
            <a:r>
              <a:rPr lang="ru-RU" sz="1400" dirty="0" smtClean="0">
                <a:ea typeface="Arial" charset="0"/>
                <a:cs typeface="Times New Roman" pitchFamily="18" charset="0"/>
              </a:rPr>
              <a:t>1.Кострище. 2.Пожар. 5.Лето.</a:t>
            </a:r>
            <a:endParaRPr lang="ru-RU" sz="1400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Прямоугольник 30"/>
          <p:cNvSpPr/>
          <p:nvPr/>
        </p:nvSpPr>
        <p:spPr>
          <a:xfrm>
            <a:off x="0" y="658026"/>
            <a:ext cx="9143999" cy="6199974"/>
          </a:xfrm>
          <a:prstGeom prst="rect">
            <a:avLst/>
          </a:prstGeom>
          <a:solidFill>
            <a:srgbClr val="8EB4E3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797A6C"/>
              </a:solidFill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0" y="4788492"/>
            <a:ext cx="4563454" cy="2069508"/>
          </a:xfrm>
          <a:prstGeom prst="rect">
            <a:avLst/>
          </a:prstGeom>
          <a:solidFill>
            <a:srgbClr val="A1C064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797A6C"/>
              </a:solidFill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4537817" y="2714714"/>
            <a:ext cx="4606183" cy="2069508"/>
          </a:xfrm>
          <a:prstGeom prst="rect">
            <a:avLst/>
          </a:prstGeom>
          <a:solidFill>
            <a:srgbClr val="E0DFBD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797A6C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0" y="2724684"/>
            <a:ext cx="4563454" cy="2069508"/>
          </a:xfrm>
          <a:prstGeom prst="rect">
            <a:avLst/>
          </a:prstGeom>
          <a:solidFill>
            <a:srgbClr val="A6A88E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797A6C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4563455" y="658026"/>
            <a:ext cx="4580546" cy="2069508"/>
          </a:xfrm>
          <a:prstGeom prst="rect">
            <a:avLst/>
          </a:prstGeom>
          <a:solidFill>
            <a:srgbClr val="D3BAA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797A6C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0"/>
            <a:ext cx="9144000" cy="692209"/>
          </a:xfrm>
          <a:prstGeom prst="rect">
            <a:avLst/>
          </a:prstGeom>
          <a:solidFill>
            <a:srgbClr val="2E2E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4" name="TextBox 43"/>
          <p:cNvSpPr txBox="1"/>
          <p:nvPr/>
        </p:nvSpPr>
        <p:spPr>
          <a:xfrm>
            <a:off x="719138" y="160749"/>
            <a:ext cx="779621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dirty="0" smtClean="0">
                <a:solidFill>
                  <a:srgbClr val="FF8601"/>
                </a:solidFill>
                <a:effectLst/>
                <a:latin typeface="Arial Black" pitchFamily="34" charset="0"/>
              </a:rPr>
              <a:t>ЗАКРЕПЛЕНИЕ МАТЕРИАЛА</a:t>
            </a:r>
            <a:endParaRPr lang="ru-RU" sz="2200" dirty="0">
              <a:solidFill>
                <a:srgbClr val="FF8601"/>
              </a:solidFill>
              <a:effectLst/>
              <a:latin typeface="Arial Black" pitchFamily="34" charset="0"/>
            </a:endParaRPr>
          </a:p>
        </p:txBody>
      </p:sp>
      <p:sp>
        <p:nvSpPr>
          <p:cNvPr id="19" name="Номер слайда 18"/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/>
          <a:lstStyle/>
          <a:p>
            <a:fld id="{63973BB6-6232-4A9E-85AE-363BEF61BCAA}" type="slidenum">
              <a:rPr lang="ru-RU" sz="1400" smtClean="0">
                <a:solidFill>
                  <a:schemeClr val="bg1">
                    <a:lumMod val="75000"/>
                  </a:schemeClr>
                </a:solidFill>
              </a:rPr>
              <a:pPr/>
              <a:t>15</a:t>
            </a:fld>
            <a:endParaRPr lang="ru-RU" sz="14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802735" y="3025581"/>
            <a:ext cx="428998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2E2E2E"/>
                </a:solidFill>
              </a:rPr>
              <a:t>5. Как тушат только что </a:t>
            </a:r>
          </a:p>
          <a:p>
            <a:r>
              <a:rPr lang="ru-RU" b="1" dirty="0" smtClean="0">
                <a:solidFill>
                  <a:srgbClr val="2E2E2E"/>
                </a:solidFill>
              </a:rPr>
              <a:t>начавшийся пожар? </a:t>
            </a:r>
          </a:p>
          <a:p>
            <a:pPr marL="252000"/>
            <a:r>
              <a:rPr lang="ru-RU" sz="1600" dirty="0" smtClean="0">
                <a:solidFill>
                  <a:srgbClr val="2E2E2E"/>
                </a:solidFill>
              </a:rPr>
              <a:t>а) сбивая пламя веником из зеленых веток </a:t>
            </a:r>
          </a:p>
          <a:p>
            <a:pPr marL="252000"/>
            <a:r>
              <a:rPr lang="ru-RU" sz="1600" dirty="0" smtClean="0">
                <a:solidFill>
                  <a:srgbClr val="2E2E2E"/>
                </a:solidFill>
              </a:rPr>
              <a:t>б) накрывая пламя собственной одеждой </a:t>
            </a:r>
          </a:p>
          <a:p>
            <a:pPr marL="252000"/>
            <a:r>
              <a:rPr lang="ru-RU" sz="1600" dirty="0" smtClean="0">
                <a:solidFill>
                  <a:srgbClr val="2E2E2E"/>
                </a:solidFill>
              </a:rPr>
              <a:t>в) задувая пламя </a:t>
            </a:r>
            <a:endParaRPr lang="ru-RU" sz="1600" dirty="0">
              <a:solidFill>
                <a:srgbClr val="2E2E2E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10209" y="949212"/>
            <a:ext cx="3666136" cy="1368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2E2E2E"/>
                </a:solidFill>
              </a:rPr>
              <a:t>1.Как называется наука </a:t>
            </a:r>
          </a:p>
          <a:p>
            <a:r>
              <a:rPr lang="ru-RU" b="1" dirty="0" smtClean="0">
                <a:solidFill>
                  <a:srgbClr val="2E2E2E"/>
                </a:solidFill>
              </a:rPr>
              <a:t>о лесных пожарах? </a:t>
            </a:r>
          </a:p>
          <a:p>
            <a:pPr marL="252000"/>
            <a:r>
              <a:rPr lang="ru-RU" sz="1600" dirty="0" smtClean="0">
                <a:solidFill>
                  <a:srgbClr val="2E2E2E"/>
                </a:solidFill>
              </a:rPr>
              <a:t>а) экология </a:t>
            </a:r>
          </a:p>
          <a:p>
            <a:pPr marL="252000"/>
            <a:r>
              <a:rPr lang="ru-RU" sz="1600" dirty="0" smtClean="0">
                <a:solidFill>
                  <a:srgbClr val="2E2E2E"/>
                </a:solidFill>
              </a:rPr>
              <a:t>б) </a:t>
            </a:r>
            <a:r>
              <a:rPr lang="ru-RU" sz="1600" dirty="0" err="1" smtClean="0">
                <a:solidFill>
                  <a:srgbClr val="2E2E2E"/>
                </a:solidFill>
              </a:rPr>
              <a:t>пирология</a:t>
            </a:r>
            <a:r>
              <a:rPr lang="ru-RU" sz="1600" dirty="0" smtClean="0">
                <a:solidFill>
                  <a:srgbClr val="2E2E2E"/>
                </a:solidFill>
              </a:rPr>
              <a:t> </a:t>
            </a:r>
          </a:p>
          <a:p>
            <a:pPr marL="252000"/>
            <a:r>
              <a:rPr lang="ru-RU" sz="1600" dirty="0" smtClean="0">
                <a:solidFill>
                  <a:srgbClr val="2E2E2E"/>
                </a:solidFill>
              </a:rPr>
              <a:t>в) геология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10208" y="3017028"/>
            <a:ext cx="374598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2E2E2E"/>
                </a:solidFill>
              </a:rPr>
              <a:t>2. При каком пожаре горит лесная </a:t>
            </a:r>
          </a:p>
          <a:p>
            <a:r>
              <a:rPr lang="ru-RU" b="1" dirty="0" smtClean="0">
                <a:solidFill>
                  <a:srgbClr val="2E2E2E"/>
                </a:solidFill>
              </a:rPr>
              <a:t>подстилка, травы, кусты? </a:t>
            </a:r>
          </a:p>
          <a:p>
            <a:pPr marL="252000"/>
            <a:r>
              <a:rPr lang="ru-RU" sz="1600" dirty="0" smtClean="0">
                <a:solidFill>
                  <a:srgbClr val="2E2E2E"/>
                </a:solidFill>
              </a:rPr>
              <a:t>а) при низовом</a:t>
            </a:r>
          </a:p>
          <a:p>
            <a:pPr marL="252000"/>
            <a:r>
              <a:rPr lang="ru-RU" sz="1600" dirty="0" smtClean="0">
                <a:solidFill>
                  <a:srgbClr val="2E2E2E"/>
                </a:solidFill>
              </a:rPr>
              <a:t>б) при верховом</a:t>
            </a:r>
          </a:p>
          <a:p>
            <a:pPr marL="252000"/>
            <a:r>
              <a:rPr lang="ru-RU" sz="1600" dirty="0" smtClean="0">
                <a:solidFill>
                  <a:srgbClr val="2E2E2E"/>
                </a:solidFill>
              </a:rPr>
              <a:t>в) при торфяном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10209" y="4995522"/>
            <a:ext cx="386268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2E2E2E"/>
                </a:solidFill>
              </a:rPr>
              <a:t>3. При каком пожаре горят </a:t>
            </a:r>
          </a:p>
          <a:p>
            <a:r>
              <a:rPr lang="ru-RU" b="1" dirty="0" smtClean="0">
                <a:solidFill>
                  <a:srgbClr val="2E2E2E"/>
                </a:solidFill>
              </a:rPr>
              <a:t>кроны деревьев? </a:t>
            </a:r>
          </a:p>
          <a:p>
            <a:pPr marL="252000"/>
            <a:r>
              <a:rPr lang="ru-RU" sz="1600" dirty="0" smtClean="0">
                <a:solidFill>
                  <a:srgbClr val="2E2E2E"/>
                </a:solidFill>
              </a:rPr>
              <a:t>а) при низовом </a:t>
            </a:r>
          </a:p>
          <a:p>
            <a:pPr marL="252000"/>
            <a:r>
              <a:rPr lang="ru-RU" sz="1600" dirty="0" smtClean="0">
                <a:solidFill>
                  <a:srgbClr val="2E2E2E"/>
                </a:solidFill>
              </a:rPr>
              <a:t>б) при верховом </a:t>
            </a:r>
          </a:p>
          <a:p>
            <a:pPr marL="252000"/>
            <a:r>
              <a:rPr lang="ru-RU" sz="1600" dirty="0" smtClean="0">
                <a:solidFill>
                  <a:srgbClr val="2E2E2E"/>
                </a:solidFill>
              </a:rPr>
              <a:t>в) при подземном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845465" y="957759"/>
            <a:ext cx="356502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2E2E2E"/>
                </a:solidFill>
              </a:rPr>
              <a:t>4. Где нельзя разводить костер? </a:t>
            </a:r>
          </a:p>
          <a:p>
            <a:pPr marL="252000"/>
            <a:r>
              <a:rPr lang="ru-RU" sz="1600" dirty="0" smtClean="0">
                <a:solidFill>
                  <a:srgbClr val="2E2E2E"/>
                </a:solidFill>
              </a:rPr>
              <a:t>а) на старом кострище </a:t>
            </a:r>
          </a:p>
          <a:p>
            <a:pPr marL="252000"/>
            <a:r>
              <a:rPr lang="ru-RU" sz="1600" dirty="0" smtClean="0">
                <a:solidFill>
                  <a:srgbClr val="2E2E2E"/>
                </a:solidFill>
              </a:rPr>
              <a:t>б) в вырытой ямке </a:t>
            </a:r>
          </a:p>
          <a:p>
            <a:pPr marL="252000"/>
            <a:r>
              <a:rPr lang="ru-RU" sz="1600" dirty="0" smtClean="0">
                <a:solidFill>
                  <a:srgbClr val="2E2E2E"/>
                </a:solidFill>
              </a:rPr>
              <a:t>в) под деревьями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4563454" y="4788492"/>
            <a:ext cx="4580546" cy="2069508"/>
          </a:xfrm>
          <a:prstGeom prst="rect">
            <a:avLst/>
          </a:prstGeom>
          <a:solidFill>
            <a:srgbClr val="AEAEAE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797A6C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7597212" y="5023873"/>
            <a:ext cx="1247686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2E2E2E"/>
                </a:solidFill>
              </a:rPr>
              <a:t>Ответы:</a:t>
            </a:r>
          </a:p>
          <a:p>
            <a:pPr marL="252000"/>
            <a:r>
              <a:rPr lang="ru-RU" sz="1600" dirty="0" smtClean="0">
                <a:solidFill>
                  <a:srgbClr val="2E2E2E"/>
                </a:solidFill>
              </a:rPr>
              <a:t>1 – б</a:t>
            </a:r>
          </a:p>
          <a:p>
            <a:pPr marL="252000"/>
            <a:r>
              <a:rPr lang="ru-RU" sz="1600" dirty="0" smtClean="0">
                <a:solidFill>
                  <a:srgbClr val="2E2E2E"/>
                </a:solidFill>
              </a:rPr>
              <a:t>2 – а</a:t>
            </a:r>
          </a:p>
          <a:p>
            <a:pPr marL="252000"/>
            <a:r>
              <a:rPr lang="ru-RU" sz="1600" dirty="0" smtClean="0">
                <a:solidFill>
                  <a:srgbClr val="2E2E2E"/>
                </a:solidFill>
              </a:rPr>
              <a:t>3 – б</a:t>
            </a:r>
          </a:p>
          <a:p>
            <a:pPr marL="252000"/>
            <a:r>
              <a:rPr lang="ru-RU" sz="1600" dirty="0" smtClean="0">
                <a:solidFill>
                  <a:srgbClr val="2E2E2E"/>
                </a:solidFill>
              </a:rPr>
              <a:t>4 – в</a:t>
            </a:r>
          </a:p>
          <a:p>
            <a:pPr marL="252000"/>
            <a:r>
              <a:rPr lang="ru-RU" sz="1600" dirty="0" smtClean="0">
                <a:solidFill>
                  <a:srgbClr val="2E2E2E"/>
                </a:solidFill>
              </a:rPr>
              <a:t>5 – а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Рисунок 23" descr="15-00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25" name="Группа 24"/>
          <p:cNvGrpSpPr/>
          <p:nvPr/>
        </p:nvGrpSpPr>
        <p:grpSpPr>
          <a:xfrm>
            <a:off x="1956985" y="2144994"/>
            <a:ext cx="5247118" cy="1555335"/>
            <a:chOff x="1948441" y="2879932"/>
            <a:chExt cx="5247118" cy="1555335"/>
          </a:xfrm>
        </p:grpSpPr>
        <p:sp>
          <p:nvSpPr>
            <p:cNvPr id="7" name="Прямоугольник 6"/>
            <p:cNvSpPr/>
            <p:nvPr/>
          </p:nvSpPr>
          <p:spPr>
            <a:xfrm>
              <a:off x="1948441" y="2879932"/>
              <a:ext cx="5247118" cy="1555335"/>
            </a:xfrm>
            <a:prstGeom prst="rect">
              <a:avLst/>
            </a:prstGeom>
            <a:solidFill>
              <a:schemeClr val="bg1">
                <a:alpha val="83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2241513" y="2995880"/>
              <a:ext cx="4660974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4000" dirty="0" smtClean="0">
                  <a:solidFill>
                    <a:schemeClr val="accent3">
                      <a:lumMod val="50000"/>
                    </a:schemeClr>
                  </a:solidFill>
                  <a:effectLst/>
                  <a:latin typeface="Arial Black" pitchFamily="34" charset="0"/>
                </a:rPr>
                <a:t>БЕРЕГИТЕ</a:t>
              </a:r>
            </a:p>
            <a:p>
              <a:pPr algn="ctr"/>
              <a:r>
                <a:rPr lang="ru-RU" sz="4000" dirty="0" smtClean="0">
                  <a:solidFill>
                    <a:schemeClr val="accent3">
                      <a:lumMod val="50000"/>
                    </a:schemeClr>
                  </a:solidFill>
                  <a:effectLst/>
                  <a:latin typeface="Arial Black" pitchFamily="34" charset="0"/>
                </a:rPr>
                <a:t>ЛЕС ОТ ОГНЯ!</a:t>
              </a:r>
              <a:endParaRPr lang="ru-RU" sz="4000" dirty="0">
                <a:solidFill>
                  <a:schemeClr val="accent3">
                    <a:lumMod val="50000"/>
                  </a:schemeClr>
                </a:solidFill>
                <a:effectLst/>
                <a:latin typeface="Arial Black" pitchFamily="34" charset="0"/>
              </a:endParaRPr>
            </a:p>
          </p:txBody>
        </p:sp>
      </p:grp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>
            <a:off x="0" y="0"/>
            <a:ext cx="9144000" cy="2304000"/>
          </a:xfrm>
          <a:prstGeom prst="rect">
            <a:avLst/>
          </a:prstGeom>
          <a:solidFill>
            <a:srgbClr val="C236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7" name="Рисунок 36" descr="02-003.jpg"/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52700" y="0"/>
            <a:ext cx="3352800" cy="2304000"/>
          </a:xfrm>
          <a:prstGeom prst="rect">
            <a:avLst/>
          </a:prstGeom>
        </p:spPr>
      </p:pic>
      <p:sp>
        <p:nvSpPr>
          <p:cNvPr id="25" name="Прямоугольник 24"/>
          <p:cNvSpPr/>
          <p:nvPr/>
        </p:nvSpPr>
        <p:spPr>
          <a:xfrm>
            <a:off x="0" y="2285992"/>
            <a:ext cx="9144000" cy="2304000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>
            <a:off x="0" y="4554000"/>
            <a:ext cx="9144000" cy="2304000"/>
          </a:xfrm>
          <a:prstGeom prst="rect">
            <a:avLst/>
          </a:prstGeom>
          <a:solidFill>
            <a:srgbClr val="3834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6" name="Рисунок 35" descr="02-004.jpg"/>
          <p:cNvPicPr preferRelativeResize="0">
            <a:picLocks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892227" y="2281666"/>
            <a:ext cx="3251773" cy="226695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000749" y="308805"/>
            <a:ext cx="3076575" cy="19236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700" dirty="0" smtClean="0">
                <a:solidFill>
                  <a:schemeClr val="bg1"/>
                </a:solidFill>
                <a:latin typeface="Calibri Light" pitchFamily="34" charset="0"/>
                <a:cs typeface="Times New Roman" pitchFamily="18" charset="0"/>
              </a:rPr>
              <a:t>Пожаром называется неконтролируемое </a:t>
            </a:r>
          </a:p>
          <a:p>
            <a:r>
              <a:rPr lang="ru-RU" sz="1700" dirty="0" smtClean="0">
                <a:solidFill>
                  <a:schemeClr val="bg1"/>
                </a:solidFill>
                <a:latin typeface="Calibri Light" pitchFamily="34" charset="0"/>
                <a:cs typeface="Times New Roman" pitchFamily="18" charset="0"/>
              </a:rPr>
              <a:t>горение вне специального очага, сопровождающееся уничтожением  ценностей</a:t>
            </a:r>
            <a:r>
              <a:rPr lang="en-US" sz="1700" dirty="0" smtClean="0">
                <a:solidFill>
                  <a:schemeClr val="bg1"/>
                </a:solidFill>
                <a:latin typeface="Calibri Light" pitchFamily="34" charset="0"/>
                <a:cs typeface="Times New Roman" pitchFamily="18" charset="0"/>
              </a:rPr>
              <a:t> </a:t>
            </a:r>
            <a:endParaRPr lang="ru-RU" sz="1700" dirty="0" smtClean="0">
              <a:solidFill>
                <a:schemeClr val="bg1"/>
              </a:solidFill>
              <a:latin typeface="Calibri Light" pitchFamily="34" charset="0"/>
              <a:cs typeface="Times New Roman" pitchFamily="18" charset="0"/>
            </a:endParaRPr>
          </a:p>
          <a:p>
            <a:r>
              <a:rPr lang="ru-RU" sz="1700" dirty="0" smtClean="0">
                <a:solidFill>
                  <a:schemeClr val="bg1"/>
                </a:solidFill>
                <a:latin typeface="Calibri Light" pitchFamily="34" charset="0"/>
                <a:cs typeface="Times New Roman" pitchFamily="18" charset="0"/>
              </a:rPr>
              <a:t>и представляющее собой </a:t>
            </a:r>
            <a:r>
              <a:rPr lang="en-US" sz="1700" dirty="0" smtClean="0">
                <a:solidFill>
                  <a:schemeClr val="bg1"/>
                </a:solidFill>
                <a:latin typeface="Calibri Light" pitchFamily="34" charset="0"/>
                <a:cs typeface="Times New Roman" pitchFamily="18" charset="0"/>
              </a:rPr>
              <a:t> </a:t>
            </a:r>
            <a:r>
              <a:rPr lang="ru-RU" sz="1700" dirty="0" smtClean="0">
                <a:solidFill>
                  <a:schemeClr val="bg1"/>
                </a:solidFill>
                <a:latin typeface="Calibri Light" pitchFamily="34" charset="0"/>
                <a:cs typeface="Times New Roman" pitchFamily="18" charset="0"/>
              </a:rPr>
              <a:t>опасность для жизни людей. 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676526" y="2582707"/>
            <a:ext cx="3657600" cy="19236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700" dirty="0" smtClean="0">
                <a:solidFill>
                  <a:schemeClr val="bg1"/>
                </a:solidFill>
                <a:latin typeface="Calibri Light" pitchFamily="34" charset="0"/>
                <a:cs typeface="Times New Roman" pitchFamily="18" charset="0"/>
              </a:rPr>
              <a:t>Это неуправляемое (стихийное) горение, распространяющееся </a:t>
            </a:r>
          </a:p>
          <a:p>
            <a:r>
              <a:rPr lang="ru-RU" sz="1700" dirty="0" smtClean="0">
                <a:solidFill>
                  <a:schemeClr val="bg1"/>
                </a:solidFill>
                <a:latin typeface="Calibri Light" pitchFamily="34" charset="0"/>
                <a:cs typeface="Times New Roman" pitchFamily="18" charset="0"/>
              </a:rPr>
              <a:t>по лесной площади. </a:t>
            </a:r>
          </a:p>
          <a:p>
            <a:r>
              <a:rPr lang="ru-RU" sz="1700" dirty="0" smtClean="0">
                <a:solidFill>
                  <a:schemeClr val="bg1"/>
                </a:solidFill>
                <a:latin typeface="Calibri Light" pitchFamily="34" charset="0"/>
                <a:cs typeface="Times New Roman" pitchFamily="18" charset="0"/>
              </a:rPr>
              <a:t>Лесные пожары принято </a:t>
            </a:r>
          </a:p>
          <a:p>
            <a:r>
              <a:rPr lang="ru-RU" sz="1700" dirty="0" smtClean="0">
                <a:solidFill>
                  <a:schemeClr val="bg1"/>
                </a:solidFill>
                <a:latin typeface="Calibri Light" pitchFamily="34" charset="0"/>
                <a:cs typeface="Times New Roman" pitchFamily="18" charset="0"/>
              </a:rPr>
              <a:t>подразделять на низовые, </a:t>
            </a:r>
          </a:p>
          <a:p>
            <a:r>
              <a:rPr lang="ru-RU" sz="1700" dirty="0" smtClean="0">
                <a:solidFill>
                  <a:schemeClr val="bg1"/>
                </a:solidFill>
                <a:latin typeface="Calibri Light" pitchFamily="34" charset="0"/>
                <a:cs typeface="Times New Roman" pitchFamily="18" charset="0"/>
              </a:rPr>
              <a:t>верховые  и подземные  </a:t>
            </a:r>
          </a:p>
          <a:p>
            <a:r>
              <a:rPr lang="ru-RU" sz="1700" dirty="0" smtClean="0">
                <a:solidFill>
                  <a:schemeClr val="bg1"/>
                </a:solidFill>
                <a:latin typeface="Calibri Light" pitchFamily="34" charset="0"/>
                <a:cs typeface="Times New Roman" pitchFamily="18" charset="0"/>
              </a:rPr>
              <a:t>(торфяные).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000749" y="4991778"/>
            <a:ext cx="3190874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700" dirty="0" smtClean="0">
                <a:solidFill>
                  <a:schemeClr val="bg1"/>
                </a:solidFill>
                <a:latin typeface="Calibri Light" pitchFamily="34" charset="0"/>
                <a:cs typeface="Times New Roman" pitchFamily="18" charset="0"/>
              </a:rPr>
              <a:t>Наука о лесных пожарах и вызываемых ими изменениях </a:t>
            </a:r>
          </a:p>
          <a:p>
            <a:r>
              <a:rPr lang="ru-RU" sz="1700" dirty="0" smtClean="0">
                <a:solidFill>
                  <a:schemeClr val="bg1"/>
                </a:solidFill>
                <a:latin typeface="Calibri Light" pitchFamily="34" charset="0"/>
                <a:cs typeface="Times New Roman" pitchFamily="18" charset="0"/>
              </a:rPr>
              <a:t>в лесу. Разрабатывает методы </a:t>
            </a:r>
          </a:p>
          <a:p>
            <a:r>
              <a:rPr lang="ru-RU" sz="1700" dirty="0" smtClean="0">
                <a:solidFill>
                  <a:schemeClr val="bg1"/>
                </a:solidFill>
                <a:latin typeface="Calibri Light" pitchFamily="34" charset="0"/>
                <a:cs typeface="Times New Roman" pitchFamily="18" charset="0"/>
              </a:rPr>
              <a:t>борьбы с лесными пожарами </a:t>
            </a:r>
          </a:p>
          <a:p>
            <a:r>
              <a:rPr lang="ru-RU" sz="1700" dirty="0" smtClean="0">
                <a:solidFill>
                  <a:schemeClr val="bg1"/>
                </a:solidFill>
                <a:latin typeface="Calibri Light" pitchFamily="34" charset="0"/>
                <a:cs typeface="Times New Roman" pitchFamily="18" charset="0"/>
              </a:rPr>
              <a:t>и их отрицательными последствиями.</a:t>
            </a:r>
          </a:p>
        </p:txBody>
      </p:sp>
      <p:sp>
        <p:nvSpPr>
          <p:cNvPr id="19" name="Номер слайда 18"/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/>
          <a:lstStyle/>
          <a:p>
            <a:fld id="{63973BB6-6232-4A9E-85AE-363BEF61BCAA}" type="slidenum">
              <a:rPr lang="ru-RU" sz="1400" smtClean="0">
                <a:solidFill>
                  <a:schemeClr val="bg1">
                    <a:lumMod val="75000"/>
                  </a:schemeClr>
                </a:solidFill>
              </a:rPr>
              <a:pPr/>
              <a:t>2</a:t>
            </a:fld>
            <a:endParaRPr lang="ru-RU" sz="1400" dirty="0">
              <a:solidFill>
                <a:schemeClr val="bg1">
                  <a:lumMod val="75000"/>
                </a:schemeClr>
              </a:solidFill>
            </a:endParaRPr>
          </a:p>
        </p:txBody>
      </p:sp>
      <p:pic>
        <p:nvPicPr>
          <p:cNvPr id="24" name="Рисунок 23" descr="02-00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552699" y="4556125"/>
            <a:ext cx="3343435" cy="2301875"/>
          </a:xfrm>
          <a:prstGeom prst="rect">
            <a:avLst/>
          </a:prstGeom>
        </p:spPr>
      </p:pic>
      <p:sp>
        <p:nvSpPr>
          <p:cNvPr id="32" name="Прямоугольник 31"/>
          <p:cNvSpPr/>
          <p:nvPr/>
        </p:nvSpPr>
        <p:spPr>
          <a:xfrm>
            <a:off x="0" y="0"/>
            <a:ext cx="2571736" cy="6858000"/>
          </a:xfrm>
          <a:prstGeom prst="rect">
            <a:avLst/>
          </a:prstGeom>
          <a:solidFill>
            <a:srgbClr val="2E2E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TextBox 37"/>
          <p:cNvSpPr txBox="1"/>
          <p:nvPr/>
        </p:nvSpPr>
        <p:spPr>
          <a:xfrm>
            <a:off x="6000749" y="19050"/>
            <a:ext cx="11715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C000"/>
                </a:solidFill>
              </a:rPr>
              <a:t>ПОЖАР</a:t>
            </a:r>
            <a:endParaRPr lang="ru-RU" b="1" dirty="0">
              <a:solidFill>
                <a:srgbClr val="FFC000"/>
              </a:solidFill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2695574" y="2295525"/>
            <a:ext cx="24384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C000"/>
                </a:solidFill>
              </a:rPr>
              <a:t>ЛЕСНОЙ ПОЖАР</a:t>
            </a:r>
            <a:endParaRPr lang="ru-RU" b="1" dirty="0">
              <a:solidFill>
                <a:srgbClr val="FFC000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6000749" y="4676775"/>
            <a:ext cx="24384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C000"/>
                </a:solidFill>
              </a:rPr>
              <a:t>ПИРОЛОГИЯ</a:t>
            </a:r>
            <a:endParaRPr lang="ru-RU" b="1" dirty="0">
              <a:solidFill>
                <a:srgbClr val="FFC000"/>
              </a:solidFill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161925" y="204029"/>
            <a:ext cx="2276475" cy="62113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70000"/>
              </a:lnSpc>
            </a:pPr>
            <a:r>
              <a:rPr lang="ru-RU" sz="3400" b="1" dirty="0" smtClean="0">
                <a:solidFill>
                  <a:srgbClr val="FF860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НЕ СТОИТ НИКОМУ </a:t>
            </a:r>
          </a:p>
          <a:p>
            <a:pPr algn="ctr">
              <a:lnSpc>
                <a:spcPct val="170000"/>
              </a:lnSpc>
            </a:pPr>
            <a:r>
              <a:rPr lang="ru-RU" sz="3400" b="1" dirty="0" smtClean="0">
                <a:solidFill>
                  <a:srgbClr val="FF860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НА СВЕТЕ </a:t>
            </a:r>
          </a:p>
          <a:p>
            <a:pPr algn="ctr">
              <a:lnSpc>
                <a:spcPct val="170000"/>
              </a:lnSpc>
            </a:pPr>
            <a:r>
              <a:rPr lang="ru-RU" sz="3400" b="1" dirty="0" smtClean="0">
                <a:solidFill>
                  <a:srgbClr val="FF860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ШУТИТЬ </a:t>
            </a:r>
            <a:endParaRPr lang="en-US" sz="3400" b="1" dirty="0" smtClean="0">
              <a:solidFill>
                <a:srgbClr val="FF860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itchFamily="18" charset="0"/>
            </a:endParaRPr>
          </a:p>
          <a:p>
            <a:pPr algn="ctr">
              <a:lnSpc>
                <a:spcPct val="170000"/>
              </a:lnSpc>
            </a:pPr>
            <a:r>
              <a:rPr lang="ru-RU" sz="3400" b="1" dirty="0" smtClean="0">
                <a:solidFill>
                  <a:srgbClr val="FF860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С ОГНЁМ, ИГРАТЬ </a:t>
            </a:r>
            <a:endParaRPr lang="en-US" sz="3400" b="1" dirty="0" smtClean="0">
              <a:solidFill>
                <a:srgbClr val="FF860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itchFamily="18" charset="0"/>
            </a:endParaRPr>
          </a:p>
          <a:p>
            <a:pPr algn="ctr">
              <a:lnSpc>
                <a:spcPct val="170000"/>
              </a:lnSpc>
            </a:pPr>
            <a:r>
              <a:rPr lang="ru-RU" sz="3400" b="1" dirty="0" smtClean="0">
                <a:solidFill>
                  <a:srgbClr val="FF860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С ОГНЁМ!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Прямоугольник 40"/>
          <p:cNvSpPr/>
          <p:nvPr/>
        </p:nvSpPr>
        <p:spPr>
          <a:xfrm>
            <a:off x="6290681" y="1085850"/>
            <a:ext cx="2853320" cy="5772150"/>
          </a:xfrm>
          <a:prstGeom prst="rect">
            <a:avLst/>
          </a:prstGeom>
          <a:solidFill>
            <a:srgbClr val="6E8937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797A6C"/>
              </a:solidFill>
            </a:endParaRPr>
          </a:p>
        </p:txBody>
      </p:sp>
      <p:pic>
        <p:nvPicPr>
          <p:cNvPr id="23" name="Рисунок 22" descr="03-002.jpg"/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02673" y="4512179"/>
            <a:ext cx="3041327" cy="2345821"/>
          </a:xfrm>
          <a:prstGeom prst="rect">
            <a:avLst/>
          </a:prstGeom>
          <a:effectLst/>
        </p:spPr>
      </p:pic>
      <p:pic>
        <p:nvPicPr>
          <p:cNvPr id="21" name="Рисунок 20" descr="03-002.jpg"/>
          <p:cNvPicPr>
            <a:picLocks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504326" y="1620134"/>
            <a:ext cx="2639674" cy="2362205"/>
          </a:xfrm>
          <a:prstGeom prst="rect">
            <a:avLst/>
          </a:prstGeom>
          <a:effectLst/>
        </p:spPr>
      </p:pic>
      <p:sp>
        <p:nvSpPr>
          <p:cNvPr id="36" name="Прямоугольник 35"/>
          <p:cNvSpPr/>
          <p:nvPr/>
        </p:nvSpPr>
        <p:spPr>
          <a:xfrm>
            <a:off x="6290679" y="1075879"/>
            <a:ext cx="648000" cy="5782121"/>
          </a:xfrm>
          <a:prstGeom prst="rect">
            <a:avLst/>
          </a:prstGeom>
          <a:solidFill>
            <a:srgbClr val="8CAF47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797A6C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016097" y="1252670"/>
            <a:ext cx="19525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FFC000"/>
                </a:solidFill>
                <a:cs typeface="Times New Roman" pitchFamily="18" charset="0"/>
              </a:rPr>
              <a:t>ЖАРА</a:t>
            </a:r>
            <a:r>
              <a:rPr lang="ru-RU" sz="1600" dirty="0" smtClean="0">
                <a:solidFill>
                  <a:srgbClr val="FFC000"/>
                </a:solidFill>
                <a:cs typeface="Times New Roman" pitchFamily="18" charset="0"/>
              </a:rPr>
              <a:t>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913547" y="4164639"/>
            <a:ext cx="218843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FFC000"/>
                </a:solidFill>
                <a:cs typeface="Times New Roman" pitchFamily="18" charset="0"/>
              </a:rPr>
              <a:t>УДАР МОЛНИИ </a:t>
            </a:r>
          </a:p>
        </p:txBody>
      </p:sp>
      <p:sp>
        <p:nvSpPr>
          <p:cNvPr id="8" name="TextBox 7"/>
          <p:cNvSpPr txBox="1"/>
          <p:nvPr/>
        </p:nvSpPr>
        <p:spPr>
          <a:xfrm rot="16200000">
            <a:off x="5366969" y="3687953"/>
            <a:ext cx="2743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srgbClr val="2E2E2E"/>
                </a:solidFill>
                <a:latin typeface="Arial Black" pitchFamily="34" charset="0"/>
              </a:rPr>
              <a:t>ПРИРОДНЫЕ</a:t>
            </a:r>
            <a:endParaRPr lang="ru-RU" sz="2000" dirty="0">
              <a:solidFill>
                <a:srgbClr val="2E2E2E"/>
              </a:solidFill>
              <a:latin typeface="Arial Black" pitchFamily="34" charset="0"/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190054" y="1085850"/>
            <a:ext cx="6048375" cy="5772150"/>
          </a:xfrm>
          <a:prstGeom prst="rect">
            <a:avLst/>
          </a:prstGeom>
          <a:solidFill>
            <a:srgbClr val="776959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797A6C"/>
              </a:solidFill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485685" y="3091263"/>
            <a:ext cx="2871387" cy="1786962"/>
          </a:xfrm>
          <a:prstGeom prst="rect">
            <a:avLst/>
          </a:prstGeom>
          <a:solidFill>
            <a:srgbClr val="8E7F6C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797A6C"/>
              </a:solidFill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3367042" y="5071038"/>
            <a:ext cx="2871387" cy="1786962"/>
          </a:xfrm>
          <a:prstGeom prst="rect">
            <a:avLst/>
          </a:prstGeom>
          <a:solidFill>
            <a:srgbClr val="8E7F6C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797A6C"/>
              </a:solidFill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3367042" y="1075880"/>
            <a:ext cx="2871387" cy="1786962"/>
          </a:xfrm>
          <a:prstGeom prst="rect">
            <a:avLst/>
          </a:prstGeom>
          <a:solidFill>
            <a:srgbClr val="8E7F6C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797A6C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63592" y="5157718"/>
            <a:ext cx="2700000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300" b="1" dirty="0" smtClean="0">
                <a:solidFill>
                  <a:srgbClr val="2E2E2E"/>
                </a:solidFill>
                <a:cs typeface="Times New Roman" pitchFamily="18" charset="0"/>
              </a:rPr>
              <a:t>ТЛЕЮЩИЕ ПЫЖИ ПРИ ОХОТЕ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444088" y="5157718"/>
            <a:ext cx="2700000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300" b="1" dirty="0" smtClean="0">
                <a:solidFill>
                  <a:srgbClr val="2E2E2E"/>
                </a:solidFill>
                <a:cs typeface="Times New Roman" pitchFamily="18" charset="0"/>
              </a:rPr>
              <a:t>ПРЕДНАМЕРЕННЫЕ ПОДЖОГИ</a:t>
            </a:r>
          </a:p>
        </p:txBody>
      </p:sp>
      <p:pic>
        <p:nvPicPr>
          <p:cNvPr id="24" name="Рисунок 23" descr="03-00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49479" y="1620135"/>
            <a:ext cx="2752582" cy="1499079"/>
          </a:xfrm>
          <a:prstGeom prst="rect">
            <a:avLst/>
          </a:prstGeom>
          <a:effectLst/>
        </p:spPr>
      </p:pic>
      <p:pic>
        <p:nvPicPr>
          <p:cNvPr id="25" name="Рисунок 24" descr="03-004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flipH="1">
            <a:off x="3367039" y="1620135"/>
            <a:ext cx="2871387" cy="1499079"/>
          </a:xfrm>
          <a:prstGeom prst="rect">
            <a:avLst/>
          </a:prstGeom>
          <a:effectLst/>
        </p:spPr>
      </p:pic>
      <p:pic>
        <p:nvPicPr>
          <p:cNvPr id="26" name="Рисунок 25" descr="03-001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49479" y="3631962"/>
            <a:ext cx="2752582" cy="1456613"/>
          </a:xfrm>
          <a:prstGeom prst="rect">
            <a:avLst/>
          </a:prstGeom>
          <a:effectLst/>
        </p:spPr>
      </p:pic>
      <p:pic>
        <p:nvPicPr>
          <p:cNvPr id="27" name="Рисунок 26" descr="03-001.jpg"/>
          <p:cNvPicPr>
            <a:picLocks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49479" y="5477854"/>
            <a:ext cx="2752582" cy="1388689"/>
          </a:xfrm>
          <a:prstGeom prst="rect">
            <a:avLst/>
          </a:prstGeom>
          <a:effectLst/>
        </p:spPr>
      </p:pic>
      <p:pic>
        <p:nvPicPr>
          <p:cNvPr id="28" name="Рисунок 27" descr="03-007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3367041" y="3631962"/>
            <a:ext cx="2871387" cy="1456613"/>
          </a:xfrm>
          <a:prstGeom prst="rect">
            <a:avLst/>
          </a:prstGeom>
          <a:effectLst/>
        </p:spPr>
      </p:pic>
      <p:pic>
        <p:nvPicPr>
          <p:cNvPr id="29" name="Рисунок 28" descr="03-008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3367041" y="5469309"/>
            <a:ext cx="2871387" cy="1388692"/>
          </a:xfrm>
          <a:prstGeom prst="rect">
            <a:avLst/>
          </a:prstGeom>
          <a:effectLst/>
        </p:spPr>
      </p:pic>
      <p:sp>
        <p:nvSpPr>
          <p:cNvPr id="13" name="TextBox 12"/>
          <p:cNvSpPr txBox="1"/>
          <p:nvPr/>
        </p:nvSpPr>
        <p:spPr>
          <a:xfrm>
            <a:off x="784868" y="3200847"/>
            <a:ext cx="2457449" cy="4163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1300" b="1" dirty="0" smtClean="0">
                <a:solidFill>
                  <a:srgbClr val="2E2E2E"/>
                </a:solidFill>
                <a:cs typeface="Times New Roman" pitchFamily="18" charset="0"/>
              </a:rPr>
              <a:t>КОСТЕР РАЗВЕДЕННЫЙ </a:t>
            </a:r>
          </a:p>
          <a:p>
            <a:pPr algn="ctr">
              <a:lnSpc>
                <a:spcPct val="80000"/>
              </a:lnSpc>
            </a:pPr>
            <a:r>
              <a:rPr lang="ru-RU" sz="1300" b="1" dirty="0" smtClean="0">
                <a:solidFill>
                  <a:srgbClr val="2E2E2E"/>
                </a:solidFill>
                <a:cs typeface="Times New Roman" pitchFamily="18" charset="0"/>
              </a:rPr>
              <a:t>В НЕПОЛОЖЕННОМ МЕСТЕ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579651" y="3200847"/>
            <a:ext cx="2428875" cy="4163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1300" b="1" dirty="0" smtClean="0">
                <a:solidFill>
                  <a:srgbClr val="2E2E2E"/>
                </a:solidFill>
                <a:cs typeface="Times New Roman" pitchFamily="18" charset="0"/>
              </a:rPr>
              <a:t>ПРОПИТАННЫЕ ГОРЮЧИМИ ВЕЩЕСТВАМИ МАТЕРИАЛЫ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84868" y="1182345"/>
            <a:ext cx="2457448" cy="4163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1300" b="1" dirty="0" smtClean="0">
                <a:solidFill>
                  <a:srgbClr val="2E2E2E"/>
                </a:solidFill>
                <a:cs typeface="Times New Roman" pitchFamily="18" charset="0"/>
              </a:rPr>
              <a:t>БРОШЕННАЯ НЕ ЗАТУШЕННАЯ СПИЧКА ИЛИ СИГАРЕТА 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444088" y="1182345"/>
            <a:ext cx="2700000" cy="4163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1300" b="1" dirty="0" smtClean="0">
                <a:solidFill>
                  <a:srgbClr val="2E2E2E"/>
                </a:solidFill>
                <a:cs typeface="Times New Roman" pitchFamily="18" charset="0"/>
              </a:rPr>
              <a:t>ОСТАВЛЕННЫЕ БУТЫЛКИ </a:t>
            </a:r>
          </a:p>
          <a:p>
            <a:pPr algn="ctr">
              <a:lnSpc>
                <a:spcPct val="80000"/>
              </a:lnSpc>
            </a:pPr>
            <a:r>
              <a:rPr lang="ru-RU" sz="1300" b="1" dirty="0" smtClean="0">
                <a:solidFill>
                  <a:srgbClr val="2E2E2E"/>
                </a:solidFill>
                <a:cs typeface="Times New Roman" pitchFamily="18" charset="0"/>
              </a:rPr>
              <a:t>ИЛИ ОСКОЛКИ СТЕКЛА</a:t>
            </a:r>
          </a:p>
        </p:txBody>
      </p:sp>
      <p:sp>
        <p:nvSpPr>
          <p:cNvPr id="31" name="Прямоугольник 30"/>
          <p:cNvSpPr/>
          <p:nvPr/>
        </p:nvSpPr>
        <p:spPr>
          <a:xfrm>
            <a:off x="6206608" y="1085850"/>
            <a:ext cx="246278" cy="5772150"/>
          </a:xfrm>
          <a:prstGeom prst="rect">
            <a:avLst/>
          </a:prstGeom>
          <a:solidFill>
            <a:srgbClr val="2E2E2E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797A6C"/>
              </a:solidFill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0" y="1075879"/>
            <a:ext cx="648000" cy="5782121"/>
          </a:xfrm>
          <a:prstGeom prst="rect">
            <a:avLst/>
          </a:prstGeom>
          <a:solidFill>
            <a:srgbClr val="A89C8E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797A6C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 rot="16200000">
            <a:off x="-1348101" y="3687952"/>
            <a:ext cx="34671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srgbClr val="2E2E2E"/>
                </a:solidFill>
                <a:latin typeface="Arial Black" pitchFamily="34" charset="0"/>
              </a:rPr>
              <a:t>ПО ВИНЕ ЧЕЛОВЕКА</a:t>
            </a:r>
            <a:endParaRPr lang="ru-RU" sz="2000" dirty="0">
              <a:solidFill>
                <a:srgbClr val="2E2E2E"/>
              </a:solidFill>
              <a:latin typeface="Arial Black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0"/>
            <a:ext cx="9144000" cy="1085850"/>
          </a:xfrm>
          <a:prstGeom prst="rect">
            <a:avLst/>
          </a:prstGeom>
          <a:solidFill>
            <a:srgbClr val="2E2E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719138" y="160749"/>
            <a:ext cx="779621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dirty="0" smtClean="0">
                <a:solidFill>
                  <a:srgbClr val="FF8601"/>
                </a:solidFill>
                <a:effectLst/>
                <a:latin typeface="Arial Black" pitchFamily="34" charset="0"/>
              </a:rPr>
              <a:t>ОСНОВНЫЕ ПРИЧИНЫ</a:t>
            </a:r>
          </a:p>
          <a:p>
            <a:pPr algn="ctr"/>
            <a:r>
              <a:rPr lang="ru-RU" sz="2200" dirty="0" smtClean="0">
                <a:solidFill>
                  <a:srgbClr val="FF8601"/>
                </a:solidFill>
                <a:effectLst/>
                <a:latin typeface="Arial Black" pitchFamily="34" charset="0"/>
              </a:rPr>
              <a:t>ВОЗНИКНОВЕНИЯ ЛЕСНЫХ ПОЖАРОВ</a:t>
            </a:r>
            <a:endParaRPr lang="ru-RU" sz="2200" dirty="0">
              <a:solidFill>
                <a:srgbClr val="FF8601"/>
              </a:solidFill>
              <a:effectLst/>
              <a:latin typeface="Arial Black" pitchFamily="34" charset="0"/>
            </a:endParaRPr>
          </a:p>
        </p:txBody>
      </p:sp>
      <p:sp>
        <p:nvSpPr>
          <p:cNvPr id="19" name="Номер слайда 18"/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/>
          <a:lstStyle/>
          <a:p>
            <a:fld id="{63973BB6-6232-4A9E-85AE-363BEF61BCAA}" type="slidenum">
              <a:rPr lang="ru-RU" sz="1400" smtClean="0">
                <a:solidFill>
                  <a:schemeClr val="bg1">
                    <a:lumMod val="75000"/>
                  </a:schemeClr>
                </a:solidFill>
              </a:rPr>
              <a:pPr/>
              <a:t>3</a:t>
            </a:fld>
            <a:endParaRPr lang="ru-RU" sz="1400" dirty="0">
              <a:solidFill>
                <a:schemeClr val="bg1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Прямоугольник 29"/>
          <p:cNvSpPr/>
          <p:nvPr/>
        </p:nvSpPr>
        <p:spPr>
          <a:xfrm>
            <a:off x="0" y="4924425"/>
            <a:ext cx="6879363" cy="1933576"/>
          </a:xfrm>
          <a:prstGeom prst="rect">
            <a:avLst/>
          </a:prstGeom>
          <a:solidFill>
            <a:srgbClr val="695D4F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797A6C"/>
              </a:solidFill>
            </a:endParaRPr>
          </a:p>
        </p:txBody>
      </p:sp>
      <p:sp>
        <p:nvSpPr>
          <p:cNvPr id="54" name="Прямоугольник 53"/>
          <p:cNvSpPr/>
          <p:nvPr/>
        </p:nvSpPr>
        <p:spPr>
          <a:xfrm>
            <a:off x="770547" y="4924424"/>
            <a:ext cx="1559808" cy="373969"/>
          </a:xfrm>
          <a:prstGeom prst="rect">
            <a:avLst/>
          </a:prstGeom>
          <a:solidFill>
            <a:srgbClr val="8E7F6C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797A6C"/>
              </a:solidFill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1" y="1084870"/>
            <a:ext cx="6853726" cy="1933576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797A6C"/>
              </a:solidFill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1" y="3010879"/>
            <a:ext cx="6862272" cy="1933576"/>
          </a:xfrm>
          <a:prstGeom prst="rect">
            <a:avLst/>
          </a:prstGeom>
          <a:solidFill>
            <a:srgbClr val="6E8937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797A6C"/>
              </a:solidFill>
            </a:endParaRPr>
          </a:p>
        </p:txBody>
      </p:sp>
      <p:sp>
        <p:nvSpPr>
          <p:cNvPr id="57" name="Прямоугольник 56"/>
          <p:cNvSpPr/>
          <p:nvPr/>
        </p:nvSpPr>
        <p:spPr>
          <a:xfrm>
            <a:off x="4529270" y="1076770"/>
            <a:ext cx="2298820" cy="3862699"/>
          </a:xfrm>
          <a:prstGeom prst="rect">
            <a:avLst/>
          </a:prstGeom>
          <a:solidFill>
            <a:schemeClr val="bg1">
              <a:alpha val="39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797A6C"/>
              </a:solidFill>
            </a:endParaRPr>
          </a:p>
        </p:txBody>
      </p:sp>
      <p:pic>
        <p:nvPicPr>
          <p:cNvPr id="64" name="Рисунок 63" descr="04-003.jpg"/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327714" y="3331969"/>
            <a:ext cx="2307365" cy="1617137"/>
          </a:xfrm>
          <a:prstGeom prst="rect">
            <a:avLst/>
          </a:prstGeom>
        </p:spPr>
      </p:pic>
      <p:pic>
        <p:nvPicPr>
          <p:cNvPr id="63" name="Рисунок 62" descr="04-00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29270" y="3331970"/>
            <a:ext cx="2333003" cy="1616045"/>
          </a:xfrm>
          <a:prstGeom prst="rect">
            <a:avLst/>
          </a:prstGeom>
        </p:spPr>
      </p:pic>
      <p:sp>
        <p:nvSpPr>
          <p:cNvPr id="37" name="Прямоугольник 36"/>
          <p:cNvSpPr/>
          <p:nvPr/>
        </p:nvSpPr>
        <p:spPr>
          <a:xfrm flipH="1">
            <a:off x="770547" y="1076324"/>
            <a:ext cx="1552931" cy="3871691"/>
          </a:xfrm>
          <a:prstGeom prst="rect">
            <a:avLst/>
          </a:prstGeom>
          <a:solidFill>
            <a:schemeClr val="bg1">
              <a:alpha val="30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797A6C"/>
              </a:solidFill>
            </a:endParaRPr>
          </a:p>
        </p:txBody>
      </p:sp>
      <p:grpSp>
        <p:nvGrpSpPr>
          <p:cNvPr id="40" name="Группа 39"/>
          <p:cNvGrpSpPr/>
          <p:nvPr/>
        </p:nvGrpSpPr>
        <p:grpSpPr>
          <a:xfrm>
            <a:off x="210294" y="990271"/>
            <a:ext cx="369332" cy="6096001"/>
            <a:chOff x="124569" y="990271"/>
            <a:chExt cx="369332" cy="6096001"/>
          </a:xfrm>
        </p:grpSpPr>
        <p:sp>
          <p:nvSpPr>
            <p:cNvPr id="8" name="TextBox 7"/>
            <p:cNvSpPr txBox="1"/>
            <p:nvPr/>
          </p:nvSpPr>
          <p:spPr>
            <a:xfrm rot="16200000">
              <a:off x="-857578" y="5734793"/>
              <a:ext cx="233362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dirty="0" smtClean="0">
                  <a:solidFill>
                    <a:srgbClr val="2E2E2E"/>
                  </a:solidFill>
                  <a:latin typeface="Arial Black" pitchFamily="34" charset="0"/>
                </a:rPr>
                <a:t>ПОДЗЕМНЫЙ</a:t>
              </a:r>
              <a:endParaRPr lang="ru-RU" dirty="0">
                <a:solidFill>
                  <a:srgbClr val="2E2E2E"/>
                </a:solidFill>
                <a:latin typeface="Arial Black" pitchFamily="34" charset="0"/>
              </a:endParaRPr>
            </a:p>
          </p:txBody>
        </p:sp>
        <p:sp>
          <p:nvSpPr>
            <p:cNvPr id="33" name="TextBox 32"/>
            <p:cNvSpPr txBox="1"/>
            <p:nvPr/>
          </p:nvSpPr>
          <p:spPr>
            <a:xfrm rot="16200000">
              <a:off x="-752803" y="1867643"/>
              <a:ext cx="212407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dirty="0" smtClean="0">
                  <a:solidFill>
                    <a:srgbClr val="2E2E2E"/>
                  </a:solidFill>
                  <a:latin typeface="Arial Black" pitchFamily="34" charset="0"/>
                </a:rPr>
                <a:t>ВЕРХОВОЙ</a:t>
              </a:r>
              <a:endParaRPr lang="ru-RU" dirty="0">
                <a:solidFill>
                  <a:srgbClr val="2E2E2E"/>
                </a:solidFill>
                <a:latin typeface="Arial Black" pitchFamily="34" charset="0"/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 rot="16200000">
              <a:off x="-638175" y="3801219"/>
              <a:ext cx="189482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dirty="0" smtClean="0">
                  <a:solidFill>
                    <a:srgbClr val="2E2E2E"/>
                  </a:solidFill>
                  <a:latin typeface="Arial Black" pitchFamily="34" charset="0"/>
                </a:rPr>
                <a:t>НИЗОВОЙ</a:t>
              </a:r>
              <a:endParaRPr lang="ru-RU" dirty="0">
                <a:solidFill>
                  <a:srgbClr val="2E2E2E"/>
                </a:solidFill>
                <a:latin typeface="Arial Black" pitchFamily="34" charset="0"/>
              </a:endParaRPr>
            </a:p>
          </p:txBody>
        </p:sp>
      </p:grpSp>
      <p:pic>
        <p:nvPicPr>
          <p:cNvPr id="55" name="Рисунок 54" descr="04-003.jpg"/>
          <p:cNvPicPr>
            <a:picLocks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327714" y="1393499"/>
            <a:ext cx="2281727" cy="1620000"/>
          </a:xfrm>
          <a:prstGeom prst="rect">
            <a:avLst/>
          </a:prstGeom>
        </p:spPr>
      </p:pic>
      <p:pic>
        <p:nvPicPr>
          <p:cNvPr id="56" name="Рисунок 55" descr="04-003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529270" y="1393499"/>
            <a:ext cx="2358640" cy="1620000"/>
          </a:xfrm>
          <a:prstGeom prst="rect">
            <a:avLst/>
          </a:prstGeom>
        </p:spPr>
      </p:pic>
      <p:pic>
        <p:nvPicPr>
          <p:cNvPr id="69" name="Рисунок 68" descr="04-008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324456" y="5289847"/>
            <a:ext cx="4503634" cy="1568153"/>
          </a:xfrm>
          <a:prstGeom prst="rect">
            <a:avLst/>
          </a:prstGeom>
        </p:spPr>
      </p:pic>
      <p:sp>
        <p:nvSpPr>
          <p:cNvPr id="38" name="TextBox 37"/>
          <p:cNvSpPr txBox="1"/>
          <p:nvPr/>
        </p:nvSpPr>
        <p:spPr>
          <a:xfrm>
            <a:off x="3375588" y="4999290"/>
            <a:ext cx="231591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2E2E2E"/>
                </a:solidFill>
              </a:rPr>
              <a:t>ТОРФЯНОЙ</a:t>
            </a:r>
          </a:p>
        </p:txBody>
      </p:sp>
      <p:pic>
        <p:nvPicPr>
          <p:cNvPr id="41" name="Рисунок 40" descr="04-009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70548" y="5289846"/>
            <a:ext cx="1553908" cy="1568153"/>
          </a:xfrm>
          <a:prstGeom prst="rect">
            <a:avLst/>
          </a:prstGeom>
        </p:spPr>
      </p:pic>
      <p:pic>
        <p:nvPicPr>
          <p:cNvPr id="43" name="Рисунок 42" descr="04-002.png"/>
          <p:cNvPicPr>
            <a:picLocks noChangeAspect="1"/>
          </p:cNvPicPr>
          <p:nvPr/>
        </p:nvPicPr>
        <p:blipFill>
          <a:blip r:embed="rId8" cstate="print">
            <a:lum bright="12000"/>
          </a:blip>
          <a:stretch>
            <a:fillRect/>
          </a:stretch>
        </p:blipFill>
        <p:spPr>
          <a:xfrm>
            <a:off x="786212" y="4725824"/>
            <a:ext cx="1418604" cy="931492"/>
          </a:xfrm>
          <a:prstGeom prst="rect">
            <a:avLst/>
          </a:prstGeom>
        </p:spPr>
      </p:pic>
      <p:sp>
        <p:nvSpPr>
          <p:cNvPr id="42" name="Прямоугольник 41"/>
          <p:cNvSpPr/>
          <p:nvPr/>
        </p:nvSpPr>
        <p:spPr>
          <a:xfrm>
            <a:off x="6802453" y="1085850"/>
            <a:ext cx="2340000" cy="5772150"/>
          </a:xfrm>
          <a:prstGeom prst="rect">
            <a:avLst/>
          </a:prstGeom>
          <a:solidFill>
            <a:srgbClr val="91816F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797A6C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050280" y="1276439"/>
            <a:ext cx="2093719" cy="243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1200" dirty="0" smtClean="0">
                <a:solidFill>
                  <a:srgbClr val="FDEADA"/>
                </a:solidFill>
                <a:latin typeface="Arial Black" pitchFamily="34" charset="0"/>
                <a:cs typeface="Times New Roman" pitchFamily="18" charset="0"/>
              </a:rPr>
              <a:t>СТЕПНОЙ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0" y="0"/>
            <a:ext cx="9144000" cy="1085850"/>
          </a:xfrm>
          <a:prstGeom prst="rect">
            <a:avLst/>
          </a:prstGeom>
          <a:solidFill>
            <a:srgbClr val="2E2E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4" name="TextBox 43"/>
          <p:cNvSpPr txBox="1"/>
          <p:nvPr/>
        </p:nvSpPr>
        <p:spPr>
          <a:xfrm>
            <a:off x="719138" y="160749"/>
            <a:ext cx="779621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dirty="0" smtClean="0">
                <a:solidFill>
                  <a:srgbClr val="FF8601"/>
                </a:solidFill>
                <a:effectLst/>
                <a:latin typeface="Arial Black" pitchFamily="34" charset="0"/>
              </a:rPr>
              <a:t>КЛАССИФИКАЦИЯ</a:t>
            </a:r>
          </a:p>
          <a:p>
            <a:pPr algn="ctr"/>
            <a:r>
              <a:rPr lang="ru-RU" sz="2200" dirty="0" smtClean="0">
                <a:solidFill>
                  <a:srgbClr val="FF8601"/>
                </a:solidFill>
                <a:latin typeface="Arial Black" pitchFamily="34" charset="0"/>
              </a:rPr>
              <a:t>ЛЕСНЫХ И ТОРФЯНЫХ ПОЖАРОВ</a:t>
            </a:r>
            <a:endParaRPr lang="ru-RU" sz="2200" dirty="0">
              <a:solidFill>
                <a:srgbClr val="FF8601"/>
              </a:solidFill>
              <a:effectLst/>
              <a:latin typeface="Arial Black" pitchFamily="34" charset="0"/>
            </a:endParaRPr>
          </a:p>
        </p:txBody>
      </p:sp>
      <p:pic>
        <p:nvPicPr>
          <p:cNvPr id="45" name="Рисунок 44" descr="04-010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7016097" y="1570521"/>
            <a:ext cx="2127904" cy="2334907"/>
          </a:xfrm>
          <a:prstGeom prst="rect">
            <a:avLst/>
          </a:prstGeom>
        </p:spPr>
      </p:pic>
      <p:sp>
        <p:nvSpPr>
          <p:cNvPr id="49" name="TextBox 48"/>
          <p:cNvSpPr txBox="1"/>
          <p:nvPr/>
        </p:nvSpPr>
        <p:spPr>
          <a:xfrm>
            <a:off x="7050281" y="4103672"/>
            <a:ext cx="2093719" cy="3877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1200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Arial Black" pitchFamily="34" charset="0"/>
                <a:cs typeface="Times New Roman" pitchFamily="18" charset="0"/>
              </a:rPr>
              <a:t>ЛАНДШАФТНЫЙ</a:t>
            </a:r>
          </a:p>
          <a:p>
            <a:pPr algn="ctr">
              <a:lnSpc>
                <a:spcPct val="80000"/>
              </a:lnSpc>
            </a:pPr>
            <a:r>
              <a:rPr lang="ru-RU" sz="1200" b="1" i="1" dirty="0" smtClean="0">
                <a:solidFill>
                  <a:schemeClr val="accent6">
                    <a:lumMod val="20000"/>
                    <a:lumOff val="80000"/>
                  </a:schemeClr>
                </a:solidFill>
                <a:cs typeface="Times New Roman" pitchFamily="18" charset="0"/>
              </a:rPr>
              <a:t>(травяные палы)</a:t>
            </a:r>
          </a:p>
        </p:txBody>
      </p:sp>
      <p:pic>
        <p:nvPicPr>
          <p:cNvPr id="50" name="Рисунок 49" descr="04-010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7033189" y="4523093"/>
            <a:ext cx="2110811" cy="2334907"/>
          </a:xfrm>
          <a:prstGeom prst="rect">
            <a:avLst/>
          </a:prstGeom>
        </p:spPr>
      </p:pic>
      <p:sp>
        <p:nvSpPr>
          <p:cNvPr id="48" name="Прямоугольник 47"/>
          <p:cNvSpPr/>
          <p:nvPr/>
        </p:nvSpPr>
        <p:spPr>
          <a:xfrm>
            <a:off x="6804002" y="1085850"/>
            <a:ext cx="246278" cy="5772150"/>
          </a:xfrm>
          <a:prstGeom prst="rect">
            <a:avLst/>
          </a:prstGeom>
          <a:solidFill>
            <a:srgbClr val="2E2E2E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797A6C"/>
              </a:solidFill>
            </a:endParaRPr>
          </a:p>
        </p:txBody>
      </p:sp>
      <p:pic>
        <p:nvPicPr>
          <p:cNvPr id="52" name="Рисунок 51" descr="04-001.pn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469108" y="1068224"/>
            <a:ext cx="2340768" cy="3948157"/>
          </a:xfrm>
          <a:prstGeom prst="rect">
            <a:avLst/>
          </a:prstGeom>
        </p:spPr>
      </p:pic>
      <p:grpSp>
        <p:nvGrpSpPr>
          <p:cNvPr id="46" name="Группа 45"/>
          <p:cNvGrpSpPr/>
          <p:nvPr/>
        </p:nvGrpSpPr>
        <p:grpSpPr>
          <a:xfrm>
            <a:off x="2470492" y="1103119"/>
            <a:ext cx="4182273" cy="307777"/>
            <a:chOff x="2441294" y="1103119"/>
            <a:chExt cx="4182273" cy="307777"/>
          </a:xfrm>
        </p:grpSpPr>
        <p:sp>
          <p:nvSpPr>
            <p:cNvPr id="36" name="TextBox 35"/>
            <p:cNvSpPr txBox="1"/>
            <p:nvPr/>
          </p:nvSpPr>
          <p:spPr>
            <a:xfrm>
              <a:off x="2441294" y="1103119"/>
              <a:ext cx="193357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400" b="1" i="1" dirty="0" smtClean="0">
                  <a:solidFill>
                    <a:srgbClr val="2E2E2E"/>
                  </a:solidFill>
                </a:rPr>
                <a:t>БЕГЛЫЙ</a:t>
              </a:r>
              <a:endParaRPr lang="ru-RU" sz="1400" b="1" i="1" dirty="0">
                <a:solidFill>
                  <a:srgbClr val="2E2E2E"/>
                </a:solidFill>
              </a:endParaRP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4689991" y="1103119"/>
              <a:ext cx="193357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400" b="1" dirty="0" smtClean="0">
                  <a:solidFill>
                    <a:srgbClr val="2E2E2E"/>
                  </a:solidFill>
                </a:rPr>
                <a:t>УСТОЙЧИВЫЙ</a:t>
              </a:r>
              <a:endParaRPr lang="ru-RU" sz="1400" b="1" dirty="0">
                <a:solidFill>
                  <a:srgbClr val="2E2E2E"/>
                </a:solidFill>
              </a:endParaRPr>
            </a:p>
          </p:txBody>
        </p:sp>
      </p:grpSp>
      <p:grpSp>
        <p:nvGrpSpPr>
          <p:cNvPr id="47" name="Группа 46"/>
          <p:cNvGrpSpPr/>
          <p:nvPr/>
        </p:nvGrpSpPr>
        <p:grpSpPr>
          <a:xfrm>
            <a:off x="2470492" y="3050137"/>
            <a:ext cx="4182273" cy="307777"/>
            <a:chOff x="2441294" y="1103119"/>
            <a:chExt cx="4182273" cy="307777"/>
          </a:xfrm>
        </p:grpSpPr>
        <p:sp>
          <p:nvSpPr>
            <p:cNvPr id="51" name="TextBox 50"/>
            <p:cNvSpPr txBox="1"/>
            <p:nvPr/>
          </p:nvSpPr>
          <p:spPr>
            <a:xfrm>
              <a:off x="2441294" y="1103119"/>
              <a:ext cx="193357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400" b="1" i="1" dirty="0" smtClean="0">
                  <a:solidFill>
                    <a:srgbClr val="2E2E2E"/>
                  </a:solidFill>
                </a:rPr>
                <a:t>БЕГЛЫЙ</a:t>
              </a:r>
              <a:endParaRPr lang="ru-RU" sz="1400" b="1" i="1" dirty="0">
                <a:solidFill>
                  <a:srgbClr val="2E2E2E"/>
                </a:solidFill>
              </a:endParaRPr>
            </a:p>
          </p:txBody>
        </p:sp>
        <p:sp>
          <p:nvSpPr>
            <p:cNvPr id="53" name="TextBox 52"/>
            <p:cNvSpPr txBox="1"/>
            <p:nvPr/>
          </p:nvSpPr>
          <p:spPr>
            <a:xfrm>
              <a:off x="4689991" y="1103119"/>
              <a:ext cx="193357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400" b="1" dirty="0" smtClean="0">
                  <a:solidFill>
                    <a:srgbClr val="2E2E2E"/>
                  </a:solidFill>
                </a:rPr>
                <a:t>УСТОЙЧИВЫЙ</a:t>
              </a:r>
              <a:endParaRPr lang="ru-RU" sz="1400" b="1" dirty="0">
                <a:solidFill>
                  <a:srgbClr val="2E2E2E"/>
                </a:solidFill>
              </a:endParaRPr>
            </a:p>
          </p:txBody>
        </p:sp>
      </p:grpSp>
      <p:sp>
        <p:nvSpPr>
          <p:cNvPr id="19" name="Номер слайда 18"/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/>
          <a:lstStyle/>
          <a:p>
            <a:fld id="{63973BB6-6232-4A9E-85AE-363BEF61BCAA}" type="slidenum">
              <a:rPr lang="ru-RU" sz="1400" smtClean="0">
                <a:solidFill>
                  <a:schemeClr val="bg1">
                    <a:lumMod val="75000"/>
                  </a:schemeClr>
                </a:solidFill>
              </a:rPr>
              <a:pPr/>
              <a:t>4</a:t>
            </a:fld>
            <a:endParaRPr lang="ru-RU" sz="1400" dirty="0">
              <a:solidFill>
                <a:schemeClr val="bg1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Прямоугольник 30"/>
          <p:cNvSpPr/>
          <p:nvPr/>
        </p:nvSpPr>
        <p:spPr>
          <a:xfrm>
            <a:off x="0" y="658026"/>
            <a:ext cx="9143999" cy="6199974"/>
          </a:xfrm>
          <a:prstGeom prst="rect">
            <a:avLst/>
          </a:prstGeom>
          <a:solidFill>
            <a:srgbClr val="9F9F9F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797A6C"/>
              </a:solidFill>
            </a:endParaRPr>
          </a:p>
        </p:txBody>
      </p:sp>
      <p:pic>
        <p:nvPicPr>
          <p:cNvPr id="12" name="Рисунок 11" descr="04-00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2939753"/>
            <a:ext cx="8810714" cy="3918248"/>
          </a:xfrm>
          <a:prstGeom prst="rect">
            <a:avLst/>
          </a:prstGeom>
        </p:spPr>
      </p:pic>
      <p:sp>
        <p:nvSpPr>
          <p:cNvPr id="42" name="Прямоугольник 41"/>
          <p:cNvSpPr/>
          <p:nvPr/>
        </p:nvSpPr>
        <p:spPr>
          <a:xfrm>
            <a:off x="6802453" y="666572"/>
            <a:ext cx="2340000" cy="6191428"/>
          </a:xfrm>
          <a:prstGeom prst="rect">
            <a:avLst/>
          </a:prstGeom>
          <a:solidFill>
            <a:srgbClr val="91816F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797A6C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0"/>
            <a:ext cx="9144000" cy="692209"/>
          </a:xfrm>
          <a:prstGeom prst="rect">
            <a:avLst/>
          </a:prstGeom>
          <a:solidFill>
            <a:srgbClr val="2E2E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4" name="TextBox 43"/>
          <p:cNvSpPr txBox="1"/>
          <p:nvPr/>
        </p:nvSpPr>
        <p:spPr>
          <a:xfrm>
            <a:off x="719138" y="160749"/>
            <a:ext cx="779621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dirty="0" smtClean="0">
                <a:solidFill>
                  <a:srgbClr val="FF8601"/>
                </a:solidFill>
                <a:effectLst/>
                <a:latin typeface="Arial Black" pitchFamily="34" charset="0"/>
              </a:rPr>
              <a:t>ТОРФЯНОЙ ПОЖАР</a:t>
            </a:r>
            <a:endParaRPr lang="ru-RU" sz="2200" dirty="0">
              <a:solidFill>
                <a:srgbClr val="FF8601"/>
              </a:solidFill>
              <a:effectLst/>
              <a:latin typeface="Arial Black" pitchFamily="34" charset="0"/>
            </a:endParaRPr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6964821" y="914407"/>
            <a:ext cx="2213360" cy="40134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700" b="1" dirty="0" smtClean="0">
                <a:solidFill>
                  <a:srgbClr val="FDEADA"/>
                </a:solidFill>
              </a:rPr>
              <a:t>РАСПРОСТРАНЯЕТСЯ</a:t>
            </a:r>
            <a:endParaRPr lang="ru-RU" sz="1700" dirty="0" smtClean="0"/>
          </a:p>
          <a:p>
            <a:pPr lvl="0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2E2E2E"/>
                </a:solidFill>
              </a:rPr>
              <a:t>под землей,</a:t>
            </a:r>
          </a:p>
          <a:p>
            <a:pPr lvl="0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2E2E2E"/>
                </a:solidFill>
              </a:rPr>
              <a:t>на глубину </a:t>
            </a:r>
          </a:p>
          <a:p>
            <a:pPr lvl="0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2E2E2E"/>
                </a:solidFill>
              </a:rPr>
              <a:t>до нескольких метров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FDEADA"/>
              </a:solidFill>
              <a:effectLst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700" b="1" i="0" u="none" strike="noStrike" cap="none" normalizeH="0" baseline="0" dirty="0" smtClean="0">
                <a:ln>
                  <a:noFill/>
                </a:ln>
                <a:solidFill>
                  <a:srgbClr val="FDEADA"/>
                </a:solidFill>
                <a:effectLst/>
                <a:ea typeface="Calibri" pitchFamily="34" charset="0"/>
                <a:cs typeface="Times New Roman" pitchFamily="18" charset="0"/>
              </a:rPr>
              <a:t>ТЕМПЕРАТУРА</a:t>
            </a:r>
          </a:p>
          <a:p>
            <a:pPr marL="0" marR="0" lvl="0" indent="0" algn="l" defTabSz="914400" rtl="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700" b="1" dirty="0" smtClean="0">
                <a:solidFill>
                  <a:srgbClr val="FDEADA"/>
                </a:solidFill>
                <a:ea typeface="Calibri" pitchFamily="34" charset="0"/>
                <a:cs typeface="Times New Roman" pitchFamily="18" charset="0"/>
              </a:rPr>
              <a:t>ГОРЕНИЯ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2E2E2E"/>
                </a:solidFill>
                <a:effectLst/>
                <a:ea typeface="Calibri" pitchFamily="34" charset="0"/>
                <a:cs typeface="Times New Roman" pitchFamily="18" charset="0"/>
              </a:rPr>
              <a:t>до 12 000 °С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FDEADA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700" b="1" i="0" u="none" strike="noStrike" cap="none" normalizeH="0" baseline="0" dirty="0" smtClean="0">
                <a:ln>
                  <a:noFill/>
                </a:ln>
                <a:solidFill>
                  <a:srgbClr val="FDEADA"/>
                </a:solidFill>
                <a:effectLst/>
                <a:ea typeface="Calibri" pitchFamily="34" charset="0"/>
                <a:cs typeface="Times New Roman" pitchFamily="18" charset="0"/>
              </a:rPr>
              <a:t>СКОРОСТЬ </a:t>
            </a:r>
          </a:p>
          <a:p>
            <a:pPr marL="0" marR="0" lvl="0" indent="0" algn="l" defTabSz="914400" rtl="0" eaLnBrk="0" fontAlgn="base" latinLnBrk="0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700" b="1" i="0" u="none" strike="noStrike" cap="none" normalizeH="0" baseline="0" dirty="0" smtClean="0">
                <a:ln>
                  <a:noFill/>
                </a:ln>
                <a:solidFill>
                  <a:srgbClr val="FDEADA"/>
                </a:solidFill>
                <a:effectLst/>
                <a:ea typeface="Calibri" pitchFamily="34" charset="0"/>
                <a:cs typeface="Times New Roman" pitchFamily="18" charset="0"/>
              </a:rPr>
              <a:t>ДВИЖЕНИЯ ОГНЯ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2E2E2E"/>
                </a:solidFill>
                <a:effectLst/>
                <a:ea typeface="Calibri" pitchFamily="34" charset="0"/>
                <a:cs typeface="Times New Roman" pitchFamily="18" charset="0"/>
              </a:rPr>
              <a:t>до 1 км/сутки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FDEADA"/>
                </a:solidFill>
                <a:effectLst/>
                <a:ea typeface="Calibri" pitchFamily="34" charset="0"/>
                <a:cs typeface="Times New Roman" pitchFamily="18" charset="0"/>
              </a:rPr>
              <a:t>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FDEADA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700" b="1" i="0" u="none" strike="noStrike" cap="none" normalizeH="0" baseline="0" dirty="0" smtClean="0">
                <a:ln>
                  <a:noFill/>
                </a:ln>
                <a:solidFill>
                  <a:srgbClr val="FDEADA"/>
                </a:solidFill>
                <a:effectLst/>
                <a:ea typeface="Calibri" pitchFamily="34" charset="0"/>
                <a:cs typeface="Times New Roman" pitchFamily="18" charset="0"/>
              </a:rPr>
              <a:t>ЦВЕТ ДЫМА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2E2E2E"/>
                </a:solidFill>
                <a:effectLst/>
                <a:ea typeface="Calibri" pitchFamily="34" charset="0"/>
                <a:cs typeface="Times New Roman" pitchFamily="18" charset="0"/>
              </a:rPr>
              <a:t>Светло-серый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2E2E2E"/>
              </a:solidFill>
              <a:effectLst/>
              <a:cs typeface="Arial" pitchFamily="34" charset="0"/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6709998" y="666572"/>
            <a:ext cx="246278" cy="6191428"/>
          </a:xfrm>
          <a:prstGeom prst="rect">
            <a:avLst/>
          </a:prstGeom>
          <a:solidFill>
            <a:srgbClr val="2E2E2E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797A6C"/>
              </a:solidFill>
            </a:endParaRPr>
          </a:p>
        </p:txBody>
      </p:sp>
      <p:sp>
        <p:nvSpPr>
          <p:cNvPr id="19" name="Номер слайда 18"/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/>
          <a:lstStyle/>
          <a:p>
            <a:fld id="{63973BB6-6232-4A9E-85AE-363BEF61BCAA}" type="slidenum">
              <a:rPr lang="ru-RU" sz="1400" smtClean="0">
                <a:solidFill>
                  <a:schemeClr val="bg1">
                    <a:lumMod val="75000"/>
                  </a:schemeClr>
                </a:solidFill>
              </a:rPr>
              <a:pPr/>
              <a:t>5</a:t>
            </a:fld>
            <a:endParaRPr lang="ru-RU" sz="14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19642" y="875144"/>
            <a:ext cx="652044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b="1" dirty="0" smtClean="0">
                <a:solidFill>
                  <a:srgbClr val="2E2E2E"/>
                </a:solidFill>
                <a:latin typeface="Arial Black" pitchFamily="34" charset="0"/>
              </a:rPr>
              <a:t>ПОДЗЕМНЫЕ (ТОРФЯНЫЕ) </a:t>
            </a:r>
            <a:r>
              <a:rPr lang="ru-RU" dirty="0" smtClean="0">
                <a:solidFill>
                  <a:srgbClr val="2E2E2E"/>
                </a:solidFill>
              </a:rPr>
              <a:t>пожары связаны </a:t>
            </a:r>
          </a:p>
          <a:p>
            <a:pPr lvl="0"/>
            <a:r>
              <a:rPr lang="ru-RU" dirty="0" smtClean="0">
                <a:solidFill>
                  <a:srgbClr val="2E2E2E"/>
                </a:solidFill>
              </a:rPr>
              <a:t>с возгоранием торфа. Могут быть малозаметны, что представляет дополнительную опасность. Крайне плохо поддаются тушению. Торф может гореть без доступа воздуха </a:t>
            </a:r>
          </a:p>
          <a:p>
            <a:pPr lvl="0"/>
            <a:r>
              <a:rPr lang="ru-RU" dirty="0" smtClean="0">
                <a:solidFill>
                  <a:srgbClr val="2E2E2E"/>
                </a:solidFill>
              </a:rPr>
              <a:t>и даже под водой. При выгорании торфяного пласта под поверхностью почвы образуется полость, которая может представлять опасность провала.</a:t>
            </a:r>
            <a:endParaRPr lang="ru-RU" dirty="0">
              <a:solidFill>
                <a:srgbClr val="2E2E2E"/>
              </a:solidFill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Прямоугольник 30"/>
          <p:cNvSpPr/>
          <p:nvPr/>
        </p:nvSpPr>
        <p:spPr>
          <a:xfrm>
            <a:off x="0" y="658026"/>
            <a:ext cx="9143999" cy="6199974"/>
          </a:xfrm>
          <a:prstGeom prst="rect">
            <a:avLst/>
          </a:prstGeom>
          <a:solidFill>
            <a:srgbClr val="8CAF47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797A6C"/>
              </a:solidFill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6802453" y="666572"/>
            <a:ext cx="2340000" cy="6191428"/>
          </a:xfrm>
          <a:prstGeom prst="rect">
            <a:avLst/>
          </a:prstGeom>
          <a:solidFill>
            <a:srgbClr val="91816F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797A6C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0"/>
            <a:ext cx="9144000" cy="692209"/>
          </a:xfrm>
          <a:prstGeom prst="rect">
            <a:avLst/>
          </a:prstGeom>
          <a:solidFill>
            <a:srgbClr val="2E2E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4" name="TextBox 43"/>
          <p:cNvSpPr txBox="1"/>
          <p:nvPr/>
        </p:nvSpPr>
        <p:spPr>
          <a:xfrm>
            <a:off x="719138" y="160749"/>
            <a:ext cx="779621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dirty="0" smtClean="0">
                <a:solidFill>
                  <a:srgbClr val="FF8601"/>
                </a:solidFill>
                <a:effectLst/>
                <a:latin typeface="Arial Black" pitchFamily="34" charset="0"/>
              </a:rPr>
              <a:t>НИЗОВОЙ ЛЕСНОЙ ПОЖАР</a:t>
            </a:r>
            <a:endParaRPr lang="ru-RU" sz="2200" dirty="0">
              <a:solidFill>
                <a:srgbClr val="FF8601"/>
              </a:solidFill>
              <a:effectLst/>
              <a:latin typeface="Arial Black" pitchFamily="34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119642" y="858052"/>
            <a:ext cx="652044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2E2E2E"/>
                </a:solidFill>
                <a:latin typeface="Arial Black" pitchFamily="34" charset="0"/>
              </a:rPr>
              <a:t>НИЗОВОЙ </a:t>
            </a:r>
            <a:r>
              <a:rPr lang="ru-RU" dirty="0" smtClean="0">
                <a:solidFill>
                  <a:srgbClr val="2E2E2E"/>
                </a:solidFill>
              </a:rPr>
              <a:t>пожар характеризуется распространением огня </a:t>
            </a:r>
          </a:p>
          <a:p>
            <a:pPr lvl="0"/>
            <a:r>
              <a:rPr lang="ru-RU" dirty="0" smtClean="0">
                <a:solidFill>
                  <a:srgbClr val="2E2E2E"/>
                </a:solidFill>
              </a:rPr>
              <a:t>по надпочвенному покрову. </a:t>
            </a:r>
          </a:p>
          <a:p>
            <a:pPr lvl="0"/>
            <a:r>
              <a:rPr lang="ru-RU" dirty="0" smtClean="0">
                <a:solidFill>
                  <a:srgbClr val="2E2E2E"/>
                </a:solidFill>
              </a:rPr>
              <a:t>Горит лесная подстилка, ветки, живой покров из мхов и травы, мелкие кусты и кора в нижней части стволов деревьев. </a:t>
            </a:r>
          </a:p>
          <a:p>
            <a:pPr lvl="0"/>
            <a:r>
              <a:rPr lang="ru-RU" dirty="0" smtClean="0">
                <a:solidFill>
                  <a:srgbClr val="2E2E2E"/>
                </a:solidFill>
              </a:rPr>
              <a:t>Особенно повреждаются ель и пихта, имеющие тонкую кору. </a:t>
            </a:r>
          </a:p>
          <a:p>
            <a:pPr lvl="0"/>
            <a:r>
              <a:rPr lang="ru-RU" b="1" dirty="0" smtClean="0">
                <a:solidFill>
                  <a:srgbClr val="2E2E2E"/>
                </a:solidFill>
              </a:rPr>
              <a:t>90 % всех случаев лесных пожаров – низовые.</a:t>
            </a:r>
            <a:r>
              <a:rPr lang="ru-RU" dirty="0" smtClean="0">
                <a:solidFill>
                  <a:srgbClr val="2E2E2E"/>
                </a:solidFill>
              </a:rPr>
              <a:t> </a:t>
            </a:r>
            <a:endParaRPr lang="ru-RU" dirty="0">
              <a:solidFill>
                <a:srgbClr val="2E2E2E"/>
              </a:solidFill>
            </a:endParaRPr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6964821" y="914407"/>
            <a:ext cx="2213360" cy="44258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700" b="1" dirty="0" smtClean="0">
                <a:solidFill>
                  <a:srgbClr val="FDEADA"/>
                </a:solidFill>
              </a:rPr>
              <a:t>РАСПРОСТРАНЯЕТСЯ</a:t>
            </a:r>
            <a:endParaRPr lang="ru-RU" sz="1700" dirty="0" smtClean="0"/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2E2E2E"/>
                </a:solidFill>
              </a:rPr>
              <a:t>по нижнему </a:t>
            </a:r>
          </a:p>
          <a:p>
            <a:pPr lvl="0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2E2E2E"/>
                </a:solidFill>
              </a:rPr>
              <a:t>ярусу леса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FDEADA"/>
              </a:solidFill>
              <a:effectLst/>
              <a:ea typeface="Calibri" pitchFamily="34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1700" b="1" i="0" u="none" strike="noStrike" cap="none" normalizeH="0" baseline="0" dirty="0" smtClean="0">
                <a:ln>
                  <a:noFill/>
                </a:ln>
                <a:solidFill>
                  <a:srgbClr val="FDEADA"/>
                </a:solidFill>
                <a:effectLst/>
                <a:ea typeface="Calibri" pitchFamily="34" charset="0"/>
                <a:cs typeface="Times New Roman" pitchFamily="18" charset="0"/>
              </a:rPr>
              <a:t>ВЫСОТА ПЛАМЕНИ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dirty="0" smtClean="0">
                <a:solidFill>
                  <a:srgbClr val="2E2E2E"/>
                </a:solidFill>
                <a:ea typeface="Calibri" pitchFamily="34" charset="0"/>
                <a:cs typeface="Times New Roman" pitchFamily="18" charset="0"/>
              </a:rPr>
              <a:t>от 50 см до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2E2E2E"/>
                </a:solidFill>
                <a:effectLst/>
                <a:ea typeface="Calibri" pitchFamily="34" charset="0"/>
                <a:cs typeface="Times New Roman" pitchFamily="18" charset="0"/>
              </a:rPr>
              <a:t>2,5 м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700" dirty="0" smtClean="0">
              <a:solidFill>
                <a:srgbClr val="FDEADA"/>
              </a:solidFill>
              <a:ea typeface="Calibri" pitchFamily="34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700" b="1" dirty="0" smtClean="0">
                <a:solidFill>
                  <a:srgbClr val="FDEADA"/>
                </a:solidFill>
                <a:ea typeface="Calibri" pitchFamily="34" charset="0"/>
                <a:cs typeface="Times New Roman" pitchFamily="18" charset="0"/>
              </a:rPr>
              <a:t>ТЕМПЕРАТУРА</a:t>
            </a:r>
          </a:p>
          <a:p>
            <a:pPr lvl="0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1700" b="1" dirty="0" smtClean="0">
                <a:solidFill>
                  <a:srgbClr val="FDEADA"/>
                </a:solidFill>
                <a:ea typeface="Calibri" pitchFamily="34" charset="0"/>
                <a:cs typeface="Times New Roman" pitchFamily="18" charset="0"/>
              </a:rPr>
              <a:t>ГОРЕНИЯ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2E2E2E"/>
                </a:solidFill>
                <a:effectLst/>
                <a:ea typeface="Calibri" pitchFamily="34" charset="0"/>
                <a:cs typeface="Times New Roman" pitchFamily="18" charset="0"/>
              </a:rPr>
              <a:t>до 7 000 °С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FDEADA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700" b="1" i="0" u="none" strike="noStrike" cap="none" normalizeH="0" baseline="0" dirty="0" smtClean="0">
                <a:ln>
                  <a:noFill/>
                </a:ln>
                <a:solidFill>
                  <a:srgbClr val="FDEADA"/>
                </a:solidFill>
                <a:effectLst/>
                <a:ea typeface="Calibri" pitchFamily="34" charset="0"/>
                <a:cs typeface="Times New Roman" pitchFamily="18" charset="0"/>
              </a:rPr>
              <a:t>СКОРОСТЬ </a:t>
            </a:r>
          </a:p>
          <a:p>
            <a:pPr marL="0" marR="0" lvl="0" indent="0" algn="l" defTabSz="914400" rtl="0" eaLnBrk="0" fontAlgn="base" latinLnBrk="0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700" b="1" i="0" u="none" strike="noStrike" cap="none" normalizeH="0" baseline="0" dirty="0" smtClean="0">
                <a:ln>
                  <a:noFill/>
                </a:ln>
                <a:solidFill>
                  <a:srgbClr val="FDEADA"/>
                </a:solidFill>
                <a:effectLst/>
                <a:ea typeface="Calibri" pitchFamily="34" charset="0"/>
                <a:cs typeface="Times New Roman" pitchFamily="18" charset="0"/>
              </a:rPr>
              <a:t>ДВИЖЕНИЯ ОГНЯ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2E2E2E"/>
                </a:solidFill>
                <a:effectLst/>
                <a:ea typeface="Calibri" pitchFamily="34" charset="0"/>
                <a:cs typeface="Times New Roman" pitchFamily="18" charset="0"/>
              </a:rPr>
              <a:t>от 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2E2E2E"/>
                </a:solidFill>
                <a:effectLst/>
                <a:ea typeface="Calibri" pitchFamily="34" charset="0"/>
                <a:cs typeface="Times New Roman" pitchFamily="18" charset="0"/>
              </a:rPr>
              <a:t>1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2E2E2E"/>
                </a:solidFill>
                <a:effectLst/>
                <a:ea typeface="Calibri" pitchFamily="34" charset="0"/>
                <a:cs typeface="Times New Roman" pitchFamily="18" charset="0"/>
              </a:rPr>
              <a:t> до 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2E2E2E"/>
                </a:solidFill>
                <a:effectLst/>
                <a:ea typeface="Calibri" pitchFamily="34" charset="0"/>
                <a:cs typeface="Times New Roman" pitchFamily="18" charset="0"/>
              </a:rPr>
              <a:t>3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2E2E2E"/>
                </a:solidFill>
                <a:effectLst/>
                <a:ea typeface="Calibri" pitchFamily="34" charset="0"/>
                <a:cs typeface="Times New Roman" pitchFamily="18" charset="0"/>
              </a:rPr>
              <a:t> м/</a:t>
            </a:r>
            <a:r>
              <a:rPr lang="ru-RU" dirty="0" smtClean="0">
                <a:solidFill>
                  <a:srgbClr val="2E2E2E"/>
                </a:solidFill>
                <a:ea typeface="Calibri" pitchFamily="34" charset="0"/>
                <a:cs typeface="Times New Roman" pitchFamily="18" charset="0"/>
              </a:rPr>
              <a:t>мин.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2E2E2E"/>
              </a:solidFill>
              <a:effectLst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FDEADA"/>
                </a:solidFill>
                <a:effectLst/>
                <a:ea typeface="Calibri" pitchFamily="34" charset="0"/>
                <a:cs typeface="Times New Roman" pitchFamily="18" charset="0"/>
              </a:rPr>
              <a:t>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FDEADA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700" b="1" i="0" u="none" strike="noStrike" cap="none" normalizeH="0" baseline="0" dirty="0" smtClean="0">
                <a:ln>
                  <a:noFill/>
                </a:ln>
                <a:solidFill>
                  <a:srgbClr val="FDEADA"/>
                </a:solidFill>
                <a:effectLst/>
                <a:ea typeface="Calibri" pitchFamily="34" charset="0"/>
                <a:cs typeface="Times New Roman" pitchFamily="18" charset="0"/>
              </a:rPr>
              <a:t>ЦВЕТ ДЫМА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2E2E2E"/>
                </a:solidFill>
                <a:effectLst/>
                <a:ea typeface="Calibri" pitchFamily="34" charset="0"/>
                <a:cs typeface="Times New Roman" pitchFamily="18" charset="0"/>
              </a:rPr>
              <a:t>светло-серый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2E2E2E"/>
              </a:solidFill>
              <a:effectLst/>
              <a:cs typeface="Arial" pitchFamily="34" charset="0"/>
            </a:endParaRPr>
          </a:p>
        </p:txBody>
      </p:sp>
      <p:pic>
        <p:nvPicPr>
          <p:cNvPr id="40" name="Рисунок 39" descr="05-00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2646000"/>
            <a:ext cx="6773407" cy="4212000"/>
          </a:xfrm>
          <a:prstGeom prst="rect">
            <a:avLst/>
          </a:prstGeom>
        </p:spPr>
      </p:pic>
      <p:sp>
        <p:nvSpPr>
          <p:cNvPr id="48" name="Прямоугольник 47"/>
          <p:cNvSpPr/>
          <p:nvPr/>
        </p:nvSpPr>
        <p:spPr>
          <a:xfrm>
            <a:off x="6709998" y="666572"/>
            <a:ext cx="246278" cy="6191428"/>
          </a:xfrm>
          <a:prstGeom prst="rect">
            <a:avLst/>
          </a:prstGeom>
          <a:solidFill>
            <a:srgbClr val="2E2E2E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797A6C"/>
              </a:solidFill>
            </a:endParaRPr>
          </a:p>
        </p:txBody>
      </p:sp>
      <p:sp>
        <p:nvSpPr>
          <p:cNvPr id="19" name="Номер слайда 18"/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/>
          <a:lstStyle/>
          <a:p>
            <a:fld id="{63973BB6-6232-4A9E-85AE-363BEF61BCAA}" type="slidenum">
              <a:rPr lang="ru-RU" sz="1400" smtClean="0">
                <a:solidFill>
                  <a:schemeClr val="bg1">
                    <a:lumMod val="75000"/>
                  </a:schemeClr>
                </a:solidFill>
              </a:rPr>
              <a:pPr/>
              <a:t>6</a:t>
            </a:fld>
            <a:endParaRPr lang="ru-RU" sz="1400" dirty="0">
              <a:solidFill>
                <a:schemeClr val="bg1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Прямоугольник 30"/>
          <p:cNvSpPr/>
          <p:nvPr/>
        </p:nvSpPr>
        <p:spPr>
          <a:xfrm>
            <a:off x="0" y="623843"/>
            <a:ext cx="9143999" cy="6234157"/>
          </a:xfrm>
          <a:prstGeom prst="rect">
            <a:avLst/>
          </a:prstGeom>
          <a:solidFill>
            <a:srgbClr val="8CAF47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797A6C"/>
              </a:solidFill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119642" y="897311"/>
            <a:ext cx="430708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solidFill>
                  <a:srgbClr val="2E2E2E"/>
                </a:solidFill>
                <a:latin typeface="Arial Black" pitchFamily="34" charset="0"/>
              </a:rPr>
              <a:t>БЕГЛЫЙ НИЗОВОЙ ПОЖАР</a:t>
            </a:r>
          </a:p>
          <a:p>
            <a:r>
              <a:rPr lang="ru-RU" dirty="0" smtClean="0">
                <a:solidFill>
                  <a:srgbClr val="2E2E2E"/>
                </a:solidFill>
              </a:rPr>
              <a:t>в сухом лесу при ветреной погоде распространяется с большой скоростью (более 0,5-1 м/мин.), обходя места </a:t>
            </a:r>
          </a:p>
          <a:p>
            <a:r>
              <a:rPr lang="ru-RU" dirty="0" smtClean="0">
                <a:solidFill>
                  <a:srgbClr val="2E2E2E"/>
                </a:solidFill>
              </a:rPr>
              <a:t>с повышенной влажностью покрова.</a:t>
            </a:r>
          </a:p>
          <a:p>
            <a:r>
              <a:rPr lang="ru-RU" dirty="0" smtClean="0">
                <a:solidFill>
                  <a:srgbClr val="2E2E2E"/>
                </a:solidFill>
              </a:rPr>
              <a:t>Происходят весной.</a:t>
            </a:r>
            <a:endParaRPr lang="ru-RU" dirty="0">
              <a:solidFill>
                <a:srgbClr val="2E2E2E"/>
              </a:solidFill>
            </a:endParaRPr>
          </a:p>
        </p:txBody>
      </p:sp>
      <p:pic>
        <p:nvPicPr>
          <p:cNvPr id="40" name="Рисунок 39" descr="05-00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2726109"/>
            <a:ext cx="4589092" cy="4131892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4580547" y="666572"/>
            <a:ext cx="4563453" cy="6191428"/>
          </a:xfrm>
          <a:prstGeom prst="rect">
            <a:avLst/>
          </a:prstGeom>
          <a:solidFill>
            <a:schemeClr val="bg1">
              <a:alpha val="39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797A6C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0" y="0"/>
            <a:ext cx="9144000" cy="692209"/>
          </a:xfrm>
          <a:prstGeom prst="rect">
            <a:avLst/>
          </a:prstGeom>
          <a:solidFill>
            <a:srgbClr val="2E2E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719138" y="160749"/>
            <a:ext cx="779621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dirty="0" smtClean="0">
                <a:solidFill>
                  <a:srgbClr val="FF8601"/>
                </a:solidFill>
                <a:effectLst/>
                <a:latin typeface="Arial Black" pitchFamily="34" charset="0"/>
              </a:rPr>
              <a:t>НИЗОВОЙ ЛЕСНОЙ ПОЖАР</a:t>
            </a:r>
            <a:endParaRPr lang="ru-RU" sz="2200" dirty="0">
              <a:solidFill>
                <a:srgbClr val="FF8601"/>
              </a:solidFill>
              <a:effectLst/>
              <a:latin typeface="Arial Black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673126" y="897311"/>
            <a:ext cx="430708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solidFill>
                  <a:srgbClr val="2E2E2E"/>
                </a:solidFill>
                <a:latin typeface="Arial Black" pitchFamily="34" charset="0"/>
              </a:rPr>
              <a:t>УСТОЙЧИВЫЙ НИЗОВОЙ ПОЖАР </a:t>
            </a:r>
            <a:r>
              <a:rPr lang="ru-RU" dirty="0" smtClean="0">
                <a:solidFill>
                  <a:srgbClr val="2E2E2E"/>
                </a:solidFill>
              </a:rPr>
              <a:t>охватывает нижние части стволов деревьев и выступающие на поверхность корни. Сгорает напочвенный покров, валежник, самосев леса, хвойный подрост и подлесок. Происходят летом.</a:t>
            </a:r>
            <a:endParaRPr lang="ru-RU" dirty="0">
              <a:solidFill>
                <a:srgbClr val="2E2E2E"/>
              </a:solidFill>
            </a:endParaRPr>
          </a:p>
        </p:txBody>
      </p:sp>
      <p:pic>
        <p:nvPicPr>
          <p:cNvPr id="16" name="Рисунок 15" descr="05-00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80547" y="2726109"/>
            <a:ext cx="4562375" cy="4131891"/>
          </a:xfrm>
          <a:prstGeom prst="rect">
            <a:avLst/>
          </a:prstGeom>
        </p:spPr>
      </p:pic>
      <p:sp>
        <p:nvSpPr>
          <p:cNvPr id="19" name="Номер слайда 18"/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/>
          <a:lstStyle/>
          <a:p>
            <a:fld id="{63973BB6-6232-4A9E-85AE-363BEF61BCAA}" type="slidenum">
              <a:rPr lang="ru-RU" sz="1400" smtClean="0">
                <a:solidFill>
                  <a:schemeClr val="bg1">
                    <a:lumMod val="75000"/>
                  </a:schemeClr>
                </a:solidFill>
              </a:rPr>
              <a:pPr/>
              <a:t>7</a:t>
            </a:fld>
            <a:endParaRPr lang="ru-RU" sz="1400" dirty="0">
              <a:solidFill>
                <a:schemeClr val="bg1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Прямоугольник 30"/>
          <p:cNvSpPr/>
          <p:nvPr/>
        </p:nvSpPr>
        <p:spPr>
          <a:xfrm>
            <a:off x="0" y="658026"/>
            <a:ext cx="9143999" cy="6199974"/>
          </a:xfrm>
          <a:prstGeom prst="rect">
            <a:avLst/>
          </a:prstGeom>
          <a:solidFill>
            <a:srgbClr val="8EB4E3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797A6C"/>
              </a:solidFill>
            </a:endParaRPr>
          </a:p>
        </p:txBody>
      </p:sp>
      <p:pic>
        <p:nvPicPr>
          <p:cNvPr id="40" name="Рисунок 39" descr="05-00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2646000"/>
            <a:ext cx="7481348" cy="4212000"/>
          </a:xfrm>
          <a:prstGeom prst="rect">
            <a:avLst/>
          </a:prstGeom>
        </p:spPr>
      </p:pic>
      <p:sp>
        <p:nvSpPr>
          <p:cNvPr id="42" name="Прямоугольник 41"/>
          <p:cNvSpPr/>
          <p:nvPr/>
        </p:nvSpPr>
        <p:spPr>
          <a:xfrm>
            <a:off x="6802453" y="666572"/>
            <a:ext cx="2340000" cy="6191428"/>
          </a:xfrm>
          <a:prstGeom prst="rect">
            <a:avLst/>
          </a:prstGeom>
          <a:solidFill>
            <a:srgbClr val="91816F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797A6C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0"/>
            <a:ext cx="9144000" cy="692209"/>
          </a:xfrm>
          <a:prstGeom prst="rect">
            <a:avLst/>
          </a:prstGeom>
          <a:solidFill>
            <a:srgbClr val="2E2E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4" name="TextBox 43"/>
          <p:cNvSpPr txBox="1"/>
          <p:nvPr/>
        </p:nvSpPr>
        <p:spPr>
          <a:xfrm>
            <a:off x="719138" y="160749"/>
            <a:ext cx="779621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dirty="0" smtClean="0">
                <a:solidFill>
                  <a:srgbClr val="FF8601"/>
                </a:solidFill>
                <a:effectLst/>
                <a:latin typeface="Arial Black" pitchFamily="34" charset="0"/>
              </a:rPr>
              <a:t>ВЕРХОВОЙ ЛЕСНОЙ ПОЖАР</a:t>
            </a:r>
            <a:endParaRPr lang="ru-RU" sz="2200" dirty="0">
              <a:solidFill>
                <a:srgbClr val="FF8601"/>
              </a:solidFill>
              <a:effectLst/>
              <a:latin typeface="Arial Black" pitchFamily="34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119642" y="875144"/>
            <a:ext cx="652044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b="1" dirty="0" smtClean="0">
                <a:solidFill>
                  <a:srgbClr val="2E2E2E"/>
                </a:solidFill>
                <a:latin typeface="Arial Black" pitchFamily="34" charset="0"/>
              </a:rPr>
              <a:t>ВЕРХОВЫЕ </a:t>
            </a:r>
            <a:r>
              <a:rPr lang="ru-RU" dirty="0" smtClean="0">
                <a:solidFill>
                  <a:srgbClr val="2E2E2E"/>
                </a:solidFill>
              </a:rPr>
              <a:t>пожары распространяются по стволам и кронам деревьев. Возникают  в засушливую погоду при сильных ветрах. </a:t>
            </a:r>
          </a:p>
          <a:p>
            <a:r>
              <a:rPr lang="ru-RU" dirty="0" smtClean="0">
                <a:solidFill>
                  <a:srgbClr val="2E2E2E"/>
                </a:solidFill>
              </a:rPr>
              <a:t>Многочисленные искры из горящих ветвей и хвои, летящие перед фронтом огня, создают новые пожары за несколько десятков метров от основного очага. </a:t>
            </a:r>
            <a:endParaRPr lang="ru-RU" dirty="0">
              <a:solidFill>
                <a:srgbClr val="2E2E2E"/>
              </a:solidFill>
            </a:endParaRPr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6964821" y="914407"/>
            <a:ext cx="2213360" cy="38472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700" b="1" dirty="0" smtClean="0">
                <a:solidFill>
                  <a:srgbClr val="FDEADA"/>
                </a:solidFill>
              </a:rPr>
              <a:t>РАСПРОСТРАНЯЕТСЯ</a:t>
            </a:r>
            <a:endParaRPr lang="ru-RU" sz="1700" dirty="0" smtClean="0"/>
          </a:p>
          <a:p>
            <a:pPr lvl="0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2E2E2E"/>
                </a:solidFill>
              </a:rPr>
              <a:t>по всей высоте деревьев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FDEADA"/>
              </a:solidFill>
              <a:effectLst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700" b="1" i="0" u="none" strike="noStrike" cap="none" normalizeH="0" baseline="0" dirty="0" smtClean="0">
                <a:ln>
                  <a:noFill/>
                </a:ln>
                <a:solidFill>
                  <a:srgbClr val="FDEADA"/>
                </a:solidFill>
                <a:effectLst/>
                <a:ea typeface="Calibri" pitchFamily="34" charset="0"/>
                <a:cs typeface="Times New Roman" pitchFamily="18" charset="0"/>
              </a:rPr>
              <a:t>ТЕМПЕРАТУРА</a:t>
            </a:r>
          </a:p>
          <a:p>
            <a:pPr marL="0" marR="0" lvl="0" indent="0" algn="l" defTabSz="914400" rtl="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700" b="1" dirty="0" smtClean="0">
                <a:solidFill>
                  <a:srgbClr val="FDEADA"/>
                </a:solidFill>
                <a:ea typeface="Calibri" pitchFamily="34" charset="0"/>
                <a:cs typeface="Times New Roman" pitchFamily="18" charset="0"/>
              </a:rPr>
              <a:t>ГОРЕНИЯ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2E2E2E"/>
                </a:solidFill>
                <a:effectLst/>
                <a:ea typeface="Calibri" pitchFamily="34" charset="0"/>
                <a:cs typeface="Times New Roman" pitchFamily="18" charset="0"/>
              </a:rPr>
              <a:t>до 12 000 °С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FDEADA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700" b="1" i="0" u="none" strike="noStrike" cap="none" normalizeH="0" baseline="0" dirty="0" smtClean="0">
                <a:ln>
                  <a:noFill/>
                </a:ln>
                <a:solidFill>
                  <a:srgbClr val="FDEADA"/>
                </a:solidFill>
                <a:effectLst/>
                <a:ea typeface="Calibri" pitchFamily="34" charset="0"/>
                <a:cs typeface="Times New Roman" pitchFamily="18" charset="0"/>
              </a:rPr>
              <a:t>СКОРОСТЬ </a:t>
            </a:r>
          </a:p>
          <a:p>
            <a:pPr marL="0" marR="0" lvl="0" indent="0" algn="l" defTabSz="914400" rtl="0" eaLnBrk="0" fontAlgn="base" latinLnBrk="0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700" b="1" i="0" u="none" strike="noStrike" cap="none" normalizeH="0" baseline="0" dirty="0" smtClean="0">
                <a:ln>
                  <a:noFill/>
                </a:ln>
                <a:solidFill>
                  <a:srgbClr val="FDEADA"/>
                </a:solidFill>
                <a:effectLst/>
                <a:ea typeface="Calibri" pitchFamily="34" charset="0"/>
                <a:cs typeface="Times New Roman" pitchFamily="18" charset="0"/>
              </a:rPr>
              <a:t>ДВИЖЕНИЯ ОГНЯ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2E2E2E"/>
                </a:solidFill>
                <a:effectLst/>
                <a:ea typeface="Calibri" pitchFamily="34" charset="0"/>
                <a:cs typeface="Times New Roman" pitchFamily="18" charset="0"/>
              </a:rPr>
              <a:t>от 1 до 100 м/мин.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FDEADA"/>
                </a:solidFill>
                <a:effectLst/>
                <a:ea typeface="Calibri" pitchFamily="34" charset="0"/>
                <a:cs typeface="Times New Roman" pitchFamily="18" charset="0"/>
              </a:rPr>
              <a:t>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FDEADA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700" b="1" i="0" u="none" strike="noStrike" cap="none" normalizeH="0" baseline="0" dirty="0" smtClean="0">
                <a:ln>
                  <a:noFill/>
                </a:ln>
                <a:solidFill>
                  <a:srgbClr val="FDEADA"/>
                </a:solidFill>
                <a:effectLst/>
                <a:ea typeface="Calibri" pitchFamily="34" charset="0"/>
                <a:cs typeface="Times New Roman" pitchFamily="18" charset="0"/>
              </a:rPr>
              <a:t>ЦВЕТ ДЫМА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2E2E2E"/>
                </a:solidFill>
                <a:effectLst/>
                <a:ea typeface="Calibri" pitchFamily="34" charset="0"/>
                <a:cs typeface="Times New Roman" pitchFamily="18" charset="0"/>
              </a:rPr>
              <a:t>темно-серый, чёрный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2E2E2E"/>
              </a:solidFill>
              <a:effectLst/>
              <a:cs typeface="Arial" pitchFamily="34" charset="0"/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6709998" y="666572"/>
            <a:ext cx="246278" cy="6191428"/>
          </a:xfrm>
          <a:prstGeom prst="rect">
            <a:avLst/>
          </a:prstGeom>
          <a:solidFill>
            <a:srgbClr val="2E2E2E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797A6C"/>
              </a:solidFill>
            </a:endParaRPr>
          </a:p>
        </p:txBody>
      </p:sp>
      <p:sp>
        <p:nvSpPr>
          <p:cNvPr id="19" name="Номер слайда 18"/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/>
          <a:lstStyle/>
          <a:p>
            <a:fld id="{63973BB6-6232-4A9E-85AE-363BEF61BCAA}" type="slidenum">
              <a:rPr lang="ru-RU" sz="1400" smtClean="0">
                <a:solidFill>
                  <a:schemeClr val="bg1">
                    <a:lumMod val="75000"/>
                  </a:schemeClr>
                </a:solidFill>
              </a:rPr>
              <a:pPr/>
              <a:t>8</a:t>
            </a:fld>
            <a:endParaRPr lang="ru-RU" sz="1400" dirty="0">
              <a:solidFill>
                <a:schemeClr val="bg1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/>
          <p:nvPr/>
        </p:nvSpPr>
        <p:spPr>
          <a:xfrm>
            <a:off x="0" y="658026"/>
            <a:ext cx="9143999" cy="6199974"/>
          </a:xfrm>
          <a:prstGeom prst="rect">
            <a:avLst/>
          </a:prstGeom>
          <a:solidFill>
            <a:srgbClr val="8EB4E3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797A6C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580547" y="666572"/>
            <a:ext cx="4563453" cy="6191428"/>
          </a:xfrm>
          <a:prstGeom prst="rect">
            <a:avLst/>
          </a:prstGeom>
          <a:solidFill>
            <a:schemeClr val="bg1">
              <a:alpha val="39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797A6C"/>
              </a:solidFill>
            </a:endParaRPr>
          </a:p>
        </p:txBody>
      </p:sp>
      <p:pic>
        <p:nvPicPr>
          <p:cNvPr id="16" name="Рисунок 15" descr="05-00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81625" y="2717563"/>
            <a:ext cx="4562375" cy="4140437"/>
          </a:xfrm>
          <a:prstGeom prst="rect">
            <a:avLst/>
          </a:prstGeom>
        </p:spPr>
      </p:pic>
      <p:pic>
        <p:nvPicPr>
          <p:cNvPr id="20" name="Рисунок 19" descr="08-00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2717563"/>
            <a:ext cx="4589092" cy="4140437"/>
          </a:xfrm>
          <a:prstGeom prst="rect">
            <a:avLst/>
          </a:prstGeom>
        </p:spPr>
      </p:pic>
      <p:sp>
        <p:nvSpPr>
          <p:cNvPr id="19" name="Номер слайда 18"/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/>
          <a:lstStyle/>
          <a:p>
            <a:fld id="{63973BB6-6232-4A9E-85AE-363BEF61BCAA}" type="slidenum">
              <a:rPr lang="ru-RU" sz="1400" smtClean="0">
                <a:solidFill>
                  <a:schemeClr val="bg1">
                    <a:lumMod val="75000"/>
                  </a:schemeClr>
                </a:solidFill>
              </a:rPr>
              <a:pPr/>
              <a:t>9</a:t>
            </a:fld>
            <a:endParaRPr lang="ru-RU" sz="14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119642" y="897311"/>
            <a:ext cx="4307080" cy="1723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solidFill>
                  <a:srgbClr val="2E2E2E"/>
                </a:solidFill>
                <a:latin typeface="Arial Black" pitchFamily="34" charset="0"/>
              </a:rPr>
              <a:t>БЕГЛЫЙ ВЕРХОВОЙ ПОЖАР</a:t>
            </a:r>
          </a:p>
          <a:p>
            <a:r>
              <a:rPr lang="ru-RU" dirty="0" smtClean="0">
                <a:solidFill>
                  <a:srgbClr val="2E2E2E"/>
                </a:solidFill>
              </a:rPr>
              <a:t>(ураганный). </a:t>
            </a:r>
            <a:r>
              <a:rPr lang="ru-RU" dirty="0" smtClean="0"/>
              <a:t>Возникает при сильном ветре. Огонь распространяется по </a:t>
            </a:r>
          </a:p>
          <a:p>
            <a:r>
              <a:rPr lang="ru-RU" dirty="0" smtClean="0"/>
              <a:t>кронам скачками, с высокой скоростью (250-330 м/мин.), расстояние между скачками 70-90 м.</a:t>
            </a:r>
            <a:endParaRPr lang="ru-RU" dirty="0">
              <a:solidFill>
                <a:srgbClr val="2E2E2E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0" y="0"/>
            <a:ext cx="9144000" cy="692209"/>
          </a:xfrm>
          <a:prstGeom prst="rect">
            <a:avLst/>
          </a:prstGeom>
          <a:solidFill>
            <a:srgbClr val="2E2E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719138" y="160749"/>
            <a:ext cx="779621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dirty="0" smtClean="0">
                <a:solidFill>
                  <a:srgbClr val="FF8601"/>
                </a:solidFill>
                <a:effectLst/>
                <a:latin typeface="Arial Black" pitchFamily="34" charset="0"/>
              </a:rPr>
              <a:t>ВЕРХОВОЙ ЛЕСНОЙ ПОЖАР</a:t>
            </a:r>
            <a:endParaRPr lang="ru-RU" sz="2200" dirty="0">
              <a:solidFill>
                <a:srgbClr val="FF8601"/>
              </a:solidFill>
              <a:effectLst/>
              <a:latin typeface="Arial Black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673126" y="897311"/>
            <a:ext cx="4307080" cy="1723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solidFill>
                  <a:srgbClr val="2E2E2E"/>
                </a:solidFill>
                <a:latin typeface="Arial Black" pitchFamily="34" charset="0"/>
              </a:rPr>
              <a:t>УСТОЙЧИВЫЙ ВЕРХОВОЙ ПОЖАР </a:t>
            </a:r>
            <a:r>
              <a:rPr lang="ru-RU" dirty="0" smtClean="0">
                <a:solidFill>
                  <a:srgbClr val="2E2E2E"/>
                </a:solidFill>
              </a:rPr>
              <a:t>(повальный). </a:t>
            </a:r>
            <a:r>
              <a:rPr lang="ru-RU" dirty="0" smtClean="0"/>
              <a:t>Огонь движется сплошной стеной от надпочвенного покрова до крон деревьев со скоростью до 8 км/ч. Обладают наибольшей разрушительной силой. Лес выгорает полностью.</a:t>
            </a:r>
            <a:endParaRPr lang="ru-RU" dirty="0">
              <a:solidFill>
                <a:srgbClr val="2E2E2E"/>
              </a:solidFill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1418</TotalTime>
  <Words>909</Words>
  <Application>Microsoft Office PowerPoint</Application>
  <PresentationFormat>Экран (4:3)</PresentationFormat>
  <Paragraphs>233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kistochka</dc:creator>
  <cp:lastModifiedBy>Алексей Лебедкин</cp:lastModifiedBy>
  <cp:revision>191</cp:revision>
  <dcterms:created xsi:type="dcterms:W3CDTF">2016-03-29T12:57:18Z</dcterms:created>
  <dcterms:modified xsi:type="dcterms:W3CDTF">2023-10-08T17:05:41Z</dcterms:modified>
</cp:coreProperties>
</file>