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72" r:id="rId6"/>
    <p:sldId id="261" r:id="rId7"/>
    <p:sldId id="262" r:id="rId8"/>
    <p:sldId id="265" r:id="rId9"/>
    <p:sldId id="264" r:id="rId10"/>
    <p:sldId id="267" r:id="rId11"/>
    <p:sldId id="269" r:id="rId12"/>
    <p:sldId id="268" r:id="rId13"/>
    <p:sldId id="271" r:id="rId14"/>
    <p:sldId id="263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43"/>
    <a:srgbClr val="7F7F7F"/>
    <a:srgbClr val="D3BAA1"/>
    <a:srgbClr val="CFCFCF"/>
    <a:srgbClr val="E0DFBD"/>
    <a:srgbClr val="F6D8AC"/>
    <a:srgbClr val="A1C064"/>
    <a:srgbClr val="AEAEAE"/>
    <a:srgbClr val="8EB4E3"/>
    <a:srgbClr val="A6A88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3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1866" y="-90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1F498-8C5A-48A1-B637-682C04A15D99}" type="datetimeFigureOut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7C2A8-A591-4997-9CF4-CA475F5567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EF20-AC2D-4C5E-A034-87FE96317646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D891-7986-450B-AF63-DF6CCA4E1A32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C7B-C8DD-4EEE-AAF3-EF88F8668B60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8F109-312F-4856-A391-D2012A76EB5A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F0809-D831-42D6-B7FE-E4A654FE55CF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7199B-5FEF-4FAF-B611-AE3D126FB788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C00A3-B6AC-4191-A35B-A862CE3A397C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FC4D-7FB4-4BE0-B15D-D0F8F7BAF454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5471-CA0D-482D-A916-F20CD1C6C396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6FC9-9E42-43F6-BBE6-00A9AA2D7BE8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DCB9-C0FF-41AE-89CB-D4026AA974C9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0626-69FC-4A90-9380-BD3043FD3395}" type="datetime1">
              <a:rPr lang="ru-RU" smtClean="0"/>
              <a:pPr/>
              <a:t>08.10.2023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3BB6-6232-4A9E-85AE-363BEF61BC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1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01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H="1">
            <a:off x="-2" y="5495925"/>
            <a:ext cx="9143999" cy="1362075"/>
          </a:xfrm>
          <a:prstGeom prst="rect">
            <a:avLst/>
          </a:prstGeom>
          <a:solidFill>
            <a:srgbClr val="909CA6">
              <a:alpha val="69804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469308"/>
            <a:ext cx="9144000" cy="1388692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-9" y="1"/>
            <a:ext cx="9143999" cy="1562099"/>
          </a:xfrm>
          <a:prstGeom prst="rect">
            <a:avLst/>
          </a:prstGeom>
          <a:solidFill>
            <a:srgbClr val="FC6E0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2022225"/>
            <a:ext cx="9144000" cy="161236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ЛЕСНЫЕ И ТОРФЯНЫЕ</a:t>
            </a:r>
          </a:p>
          <a:p>
            <a:pPr algn="ctr">
              <a:lnSpc>
                <a:spcPct val="70000"/>
              </a:lnSpc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ПОЖАРЫ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A6A88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55" name="Рисунок 54" descr="12-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58900" y="1051133"/>
            <a:ext cx="2085100" cy="1580972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011" y="1182794"/>
            <a:ext cx="55205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Захлестывание огня по кромке пожара ветками</a:t>
            </a:r>
          </a:p>
          <a:p>
            <a:pPr lvl="0"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Засыпка кромки пожара грунтом</a:t>
            </a:r>
          </a:p>
          <a:p>
            <a:pPr lvl="0"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Пуск отжига (встречного низового и верхового огня) </a:t>
            </a:r>
          </a:p>
          <a:p>
            <a:pPr lvl="0"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Тушение горящей кромки водой (химикатами)</a:t>
            </a:r>
          </a:p>
          <a:p>
            <a:pPr lvl="0"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Искусственное вызывание осадков из облаков</a:t>
            </a:r>
          </a:p>
          <a:p>
            <a:pPr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Прокладка на пути распространения пожара заградительных и минерализованных полос (канав)</a:t>
            </a:r>
          </a:p>
          <a:p>
            <a:pPr>
              <a:spcBef>
                <a:spcPts val="800"/>
              </a:spcBef>
            </a:pPr>
            <a:r>
              <a:rPr lang="ru-RU" sz="1700" dirty="0" smtClean="0">
                <a:solidFill>
                  <a:srgbClr val="2E2E2E"/>
                </a:solidFill>
              </a:rPr>
              <a:t>С помощью пожарной техники и авиации </a:t>
            </a:r>
          </a:p>
        </p:txBody>
      </p:sp>
      <p:grpSp>
        <p:nvGrpSpPr>
          <p:cNvPr id="48" name="Группа 47"/>
          <p:cNvGrpSpPr/>
          <p:nvPr/>
        </p:nvGrpSpPr>
        <p:grpSpPr>
          <a:xfrm>
            <a:off x="181598" y="1316053"/>
            <a:ext cx="111095" cy="2516125"/>
            <a:chOff x="155960" y="1316053"/>
            <a:chExt cx="111095" cy="2516125"/>
          </a:xfrm>
          <a:solidFill>
            <a:srgbClr val="D4CFB4"/>
          </a:solidFill>
        </p:grpSpPr>
        <p:sp>
          <p:nvSpPr>
            <p:cNvPr id="35" name="Овал 34"/>
            <p:cNvSpPr/>
            <p:nvPr/>
          </p:nvSpPr>
          <p:spPr>
            <a:xfrm>
              <a:off x="155960" y="1316053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155960" y="1675587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155960" y="2035121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55960" y="2394655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155960" y="2754189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55960" y="3113723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155960" y="3721083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9" name="Рисунок 48" descr="12-001.jpg"/>
          <p:cNvPicPr>
            <a:picLocks noChangeAspect="1"/>
          </p:cNvPicPr>
          <p:nvPr/>
        </p:nvPicPr>
        <p:blipFill>
          <a:blip r:embed="rId3" cstate="print"/>
          <a:srcRect l="29019" t="4841" r="12039" b="7425"/>
          <a:stretch>
            <a:fillRect/>
          </a:stretch>
        </p:blipFill>
        <p:spPr>
          <a:xfrm>
            <a:off x="5896598" y="1068225"/>
            <a:ext cx="1307507" cy="1573349"/>
          </a:xfrm>
          <a:prstGeom prst="rect">
            <a:avLst/>
          </a:prstGeom>
        </p:spPr>
      </p:pic>
      <p:pic>
        <p:nvPicPr>
          <p:cNvPr id="50" name="Рисунок 49" descr="12-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2643" y="4072390"/>
            <a:ext cx="3624771" cy="2785609"/>
          </a:xfrm>
          <a:prstGeom prst="rect">
            <a:avLst/>
          </a:prstGeom>
        </p:spPr>
      </p:pic>
      <p:pic>
        <p:nvPicPr>
          <p:cNvPr id="51" name="Рисунок 50" descr="12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6598" y="4719842"/>
            <a:ext cx="3247402" cy="2138157"/>
          </a:xfrm>
          <a:prstGeom prst="rect">
            <a:avLst/>
          </a:prstGeom>
        </p:spPr>
      </p:pic>
      <p:pic>
        <p:nvPicPr>
          <p:cNvPr id="53" name="Рисунок 52" descr="12-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4072391"/>
            <a:ext cx="3469593" cy="2785609"/>
          </a:xfrm>
          <a:prstGeom prst="rect">
            <a:avLst/>
          </a:prstGeom>
        </p:spPr>
      </p:pic>
      <p:pic>
        <p:nvPicPr>
          <p:cNvPr id="54" name="Рисунок 53" descr="12-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96598" y="2563738"/>
            <a:ext cx="3246603" cy="231591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ОСНОВНЫЕ СПОСОБЫ ТУШЕНИЯ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ЛЕСНЫХ И ТОРФЯНЫХ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5178752" y="3649053"/>
            <a:ext cx="743484" cy="369332"/>
            <a:chOff x="5178752" y="3649053"/>
            <a:chExt cx="743484" cy="369332"/>
          </a:xfrm>
        </p:grpSpPr>
        <p:sp>
          <p:nvSpPr>
            <p:cNvPr id="56" name="TextBox 55"/>
            <p:cNvSpPr txBox="1"/>
            <p:nvPr/>
          </p:nvSpPr>
          <p:spPr>
            <a:xfrm>
              <a:off x="5178752" y="3649053"/>
              <a:ext cx="74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D4CFB4"/>
                  </a:solidFill>
                  <a:latin typeface="Arial Black" pitchFamily="34" charset="0"/>
                </a:rPr>
                <a:t>18+</a:t>
              </a:r>
              <a:endParaRPr lang="ru-RU" dirty="0">
                <a:solidFill>
                  <a:srgbClr val="D4CFB4"/>
                </a:solidFill>
                <a:latin typeface="Arial Black" pitchFamily="34" charset="0"/>
              </a:endParaRPr>
            </a:p>
          </p:txBody>
        </p:sp>
        <p:sp>
          <p:nvSpPr>
            <p:cNvPr id="58" name="Прямоугольник 57"/>
            <p:cNvSpPr/>
            <p:nvPr/>
          </p:nvSpPr>
          <p:spPr>
            <a:xfrm>
              <a:off x="5281301" y="3658531"/>
              <a:ext cx="538385" cy="299102"/>
            </a:xfrm>
            <a:prstGeom prst="rect">
              <a:avLst/>
            </a:prstGeom>
            <a:noFill/>
            <a:ln>
              <a:solidFill>
                <a:srgbClr val="C4BD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" y="658026"/>
            <a:ext cx="9143999" cy="6199974"/>
          </a:xfrm>
          <a:prstGeom prst="rect">
            <a:avLst/>
          </a:prstGeom>
          <a:solidFill>
            <a:srgbClr val="C0B0B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15" name="Рисунок 14" descr="11-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74408" y="1051133"/>
            <a:ext cx="3469592" cy="3183308"/>
          </a:xfrm>
          <a:prstGeom prst="rect">
            <a:avLst/>
          </a:prstGeom>
        </p:spPr>
      </p:pic>
      <p:pic>
        <p:nvPicPr>
          <p:cNvPr id="9" name="Рисунок 8" descr="11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230168"/>
            <a:ext cx="3452500" cy="2627832"/>
          </a:xfrm>
          <a:prstGeom prst="rect">
            <a:avLst/>
          </a:prstGeom>
        </p:spPr>
      </p:pic>
      <p:pic>
        <p:nvPicPr>
          <p:cNvPr id="10" name="Рисунок 9" descr="11-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2084" y="4230168"/>
            <a:ext cx="2253149" cy="26278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ПОСЛЕДСТВИЯ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ЛЕСНЫХ И ТОРФЯНЫХ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pic>
        <p:nvPicPr>
          <p:cNvPr id="12" name="Рисунок 11" descr="11-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4408" y="4230168"/>
            <a:ext cx="3469592" cy="2627832"/>
          </a:xfrm>
          <a:prstGeom prst="rect">
            <a:avLst/>
          </a:prstGeom>
        </p:spPr>
      </p:pic>
      <p:pic>
        <p:nvPicPr>
          <p:cNvPr id="8" name="Рисунок 7" descr="11-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45272" y="4230168"/>
            <a:ext cx="1598728" cy="11271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9285" y="1199886"/>
            <a:ext cx="5751320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Повреждение и гибель деревьев и другой растительности.</a:t>
            </a:r>
          </a:p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Выжигание из почвы перегноя.</a:t>
            </a:r>
          </a:p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Снижаются защитные (полезные) свойства леса.</a:t>
            </a:r>
          </a:p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Нарушается использование лесных ресурсов.</a:t>
            </a:r>
          </a:p>
          <a:p>
            <a:pPr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Гибель животных.</a:t>
            </a:r>
          </a:p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Уничтожение отдельных строений и целых деревней.</a:t>
            </a:r>
          </a:p>
          <a:p>
            <a:pPr lvl="0">
              <a:spcBef>
                <a:spcPts val="800"/>
              </a:spcBef>
            </a:pPr>
            <a:r>
              <a:rPr lang="ru-RU" sz="1650" dirty="0" smtClean="0">
                <a:solidFill>
                  <a:srgbClr val="2E2E2E"/>
                </a:solidFill>
              </a:rPr>
              <a:t>Ухудшение экологической обстановки в городах, поселках.</a:t>
            </a:r>
          </a:p>
          <a:p>
            <a:pPr>
              <a:spcBef>
                <a:spcPts val="800"/>
              </a:spcBef>
            </a:pPr>
            <a:r>
              <a:rPr lang="ru-RU" sz="1750" b="1" dirty="0" smtClean="0">
                <a:solidFill>
                  <a:srgbClr val="2E2E2E"/>
                </a:solidFill>
              </a:rPr>
              <a:t>Поражение и гибель людей.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155960" y="1316053"/>
            <a:ext cx="111095" cy="2577981"/>
            <a:chOff x="155960" y="1316053"/>
            <a:chExt cx="111095" cy="2577981"/>
          </a:xfrm>
          <a:solidFill>
            <a:srgbClr val="DCDEF0"/>
          </a:solidFill>
        </p:grpSpPr>
        <p:sp>
          <p:nvSpPr>
            <p:cNvPr id="16" name="Овал 15"/>
            <p:cNvSpPr/>
            <p:nvPr/>
          </p:nvSpPr>
          <p:spPr>
            <a:xfrm>
              <a:off x="155960" y="1316053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155960" y="1668465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155960" y="2020877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155960" y="2373289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55960" y="2725701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55960" y="3078113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55960" y="3430525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155960" y="3782939"/>
              <a:ext cx="111095" cy="11109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11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24" name="Рисунок 23" descr="09-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3331" y="2281726"/>
            <a:ext cx="3110669" cy="457627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1083891"/>
            <a:ext cx="9144000" cy="65945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12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641" y="1174248"/>
            <a:ext cx="8793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ВО ВРЕМЯ ЛЕСНОГО ПОЖАРА НАИБОЛЬШУЮ ОПАСНОСТЬ </a:t>
            </a:r>
          </a:p>
          <a:p>
            <a:pPr algn="ctr"/>
            <a:r>
              <a:rPr lang="ru-RU" sz="14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ДЛЯ ЧЕЛОВЕКА ПРЕДСТАВЛЯЮТ: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ПОРАЖАЮЩИЕ ФАКТОРЫ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ЛЕСНЫХ И ТОРФЯНЫХ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670" y="1864147"/>
            <a:ext cx="2457448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ОГОНЬ И ВЫСОКАЯ ТЕМПЕРАТУРА ВОЗДУХА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2999" y="1864147"/>
            <a:ext cx="2457448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ЗАДЫМЛЕНИЕ</a:t>
            </a:r>
          </a:p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И НЕХВАТКА КИСЛОРОДА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1329" y="1864147"/>
            <a:ext cx="2457448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ОБРУШЕНИЕ ДЕРЕВЬЕВ</a:t>
            </a:r>
          </a:p>
        </p:txBody>
      </p:sp>
      <p:pic>
        <p:nvPicPr>
          <p:cNvPr id="21" name="Рисунок 20" descr="09-00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" y="2281727"/>
            <a:ext cx="3110671" cy="4576273"/>
          </a:xfrm>
          <a:prstGeom prst="rect">
            <a:avLst/>
          </a:prstGeom>
        </p:spPr>
      </p:pic>
      <p:pic>
        <p:nvPicPr>
          <p:cNvPr id="22" name="Рисунок 21" descr="09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6665" y="2281727"/>
            <a:ext cx="3024000" cy="45762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8FB24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1365902" y="2666288"/>
            <a:ext cx="7244861" cy="2793050"/>
            <a:chOff x="1365902" y="2666288"/>
            <a:chExt cx="7244861" cy="2793050"/>
          </a:xfrm>
        </p:grpSpPr>
        <p:sp>
          <p:nvSpPr>
            <p:cNvPr id="101" name="Стрелка вправо 100"/>
            <p:cNvSpPr/>
            <p:nvPr/>
          </p:nvSpPr>
          <p:spPr>
            <a:xfrm>
              <a:off x="1478422" y="2666288"/>
              <a:ext cx="4794191" cy="24782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Стрелка вправо 101"/>
            <p:cNvSpPr/>
            <p:nvPr/>
          </p:nvSpPr>
          <p:spPr>
            <a:xfrm rot="10800000">
              <a:off x="7706883" y="2679107"/>
              <a:ext cx="844934" cy="24782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Стрелка вправо 102"/>
            <p:cNvSpPr/>
            <p:nvPr/>
          </p:nvSpPr>
          <p:spPr>
            <a:xfrm rot="5400000">
              <a:off x="7330593" y="3796032"/>
              <a:ext cx="2312512" cy="24782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Стрелка вправо 103"/>
            <p:cNvSpPr/>
            <p:nvPr/>
          </p:nvSpPr>
          <p:spPr>
            <a:xfrm>
              <a:off x="1365902" y="5211510"/>
              <a:ext cx="7188438" cy="24782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-119641" y="1853484"/>
            <a:ext cx="4782796" cy="2009216"/>
            <a:chOff x="-119641" y="1528744"/>
            <a:chExt cx="4782796" cy="2009216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-119641" y="1528744"/>
              <a:ext cx="1854437" cy="2009215"/>
              <a:chOff x="-119641" y="1548684"/>
              <a:chExt cx="1854437" cy="2009215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111095" y="2871387"/>
                <a:ext cx="1375873" cy="686512"/>
              </a:xfrm>
              <a:prstGeom prst="rect">
                <a:avLst/>
              </a:prstGeom>
              <a:solidFill>
                <a:srgbClr val="FFD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1" name="Группа 30"/>
              <p:cNvGrpSpPr/>
              <p:nvPr/>
            </p:nvGrpSpPr>
            <p:grpSpPr>
              <a:xfrm>
                <a:off x="-119641" y="1548684"/>
                <a:ext cx="1854437" cy="1804934"/>
                <a:chOff x="-119641" y="1548684"/>
                <a:chExt cx="1854437" cy="1804934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-119641" y="2891953"/>
                  <a:ext cx="185443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ru-RU" sz="1200" b="1" dirty="0" smtClean="0">
                      <a:solidFill>
                        <a:srgbClr val="2E2E2E"/>
                      </a:solidFill>
                    </a:rPr>
                    <a:t>Определите направление ветра</a:t>
                  </a:r>
                </a:p>
              </p:txBody>
            </p:sp>
            <p:pic>
              <p:nvPicPr>
                <p:cNvPr id="18" name="Рисунок 17" descr="14-001.jpg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123528" y="1548684"/>
                  <a:ext cx="1368099" cy="133161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Группа 36"/>
            <p:cNvGrpSpPr/>
            <p:nvPr/>
          </p:nvGrpSpPr>
          <p:grpSpPr>
            <a:xfrm>
              <a:off x="1344538" y="1528744"/>
              <a:ext cx="1854437" cy="2009215"/>
              <a:chOff x="-119641" y="1548684"/>
              <a:chExt cx="1854437" cy="2009215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111095" y="2871387"/>
                <a:ext cx="1375873" cy="686512"/>
              </a:xfrm>
              <a:prstGeom prst="rect">
                <a:avLst/>
              </a:prstGeom>
              <a:solidFill>
                <a:srgbClr val="FFD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9" name="Группа 30"/>
              <p:cNvGrpSpPr/>
              <p:nvPr/>
            </p:nvGrpSpPr>
            <p:grpSpPr>
              <a:xfrm>
                <a:off x="-119641" y="1548684"/>
                <a:ext cx="1854437" cy="1989600"/>
                <a:chOff x="-119641" y="1548684"/>
                <a:chExt cx="1854437" cy="1989600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-119641" y="2891953"/>
                  <a:ext cx="185443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ru-RU" sz="1200" b="1" dirty="0" smtClean="0">
                      <a:solidFill>
                        <a:srgbClr val="2E2E2E"/>
                      </a:solidFill>
                    </a:rPr>
                    <a:t>Определите направление </a:t>
                  </a:r>
                </a:p>
                <a:p>
                  <a:pPr lvl="0" algn="ctr"/>
                  <a:r>
                    <a:rPr lang="ru-RU" sz="1200" b="1" dirty="0" smtClean="0">
                      <a:solidFill>
                        <a:srgbClr val="2E2E2E"/>
                      </a:solidFill>
                    </a:rPr>
                    <a:t>Движения огня</a:t>
                  </a:r>
                </a:p>
              </p:txBody>
            </p:sp>
            <p:pic>
              <p:nvPicPr>
                <p:cNvPr id="41" name="Рисунок 40" descr="14-001.jp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23528" y="1548684"/>
                  <a:ext cx="1368099" cy="133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2" name="Группа 41"/>
            <p:cNvGrpSpPr/>
            <p:nvPr/>
          </p:nvGrpSpPr>
          <p:grpSpPr>
            <a:xfrm>
              <a:off x="2808718" y="1528744"/>
              <a:ext cx="1854437" cy="2009216"/>
              <a:chOff x="-119641" y="1548684"/>
              <a:chExt cx="1854437" cy="2009216"/>
            </a:xfrm>
          </p:grpSpPr>
          <p:sp>
            <p:nvSpPr>
              <p:cNvPr id="43" name="Прямоугольник 42"/>
              <p:cNvSpPr/>
              <p:nvPr/>
            </p:nvSpPr>
            <p:spPr>
              <a:xfrm>
                <a:off x="111095" y="2871388"/>
                <a:ext cx="1375873" cy="686512"/>
              </a:xfrm>
              <a:prstGeom prst="rect">
                <a:avLst/>
              </a:prstGeom>
              <a:solidFill>
                <a:srgbClr val="FFD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44" name="Группа 30"/>
              <p:cNvGrpSpPr/>
              <p:nvPr/>
            </p:nvGrpSpPr>
            <p:grpSpPr>
              <a:xfrm>
                <a:off x="-119641" y="1548684"/>
                <a:ext cx="1854437" cy="1989600"/>
                <a:chOff x="-119641" y="1548684"/>
                <a:chExt cx="1854437" cy="1989600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-119641" y="2891953"/>
                  <a:ext cx="185443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/>
                  <a:r>
                    <a:rPr lang="ru-RU" sz="1200" b="1" dirty="0" smtClean="0">
                      <a:solidFill>
                        <a:srgbClr val="2E2E2E"/>
                      </a:solidFill>
                    </a:rPr>
                    <a:t>Выберите маршрут выхода из леса </a:t>
                  </a:r>
                </a:p>
                <a:p>
                  <a:pPr lvl="0" algn="ctr"/>
                  <a:r>
                    <a:rPr lang="ru-RU" sz="1200" b="1" dirty="0" smtClean="0">
                      <a:solidFill>
                        <a:srgbClr val="2E2E2E"/>
                      </a:solidFill>
                    </a:rPr>
                    <a:t>в безопасное место</a:t>
                  </a:r>
                </a:p>
              </p:txBody>
            </p:sp>
            <p:pic>
              <p:nvPicPr>
                <p:cNvPr id="46" name="Рисунок 45" descr="14-001.jpg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23528" y="1548684"/>
                  <a:ext cx="1368098" cy="133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7" name="Прямоугольник 26"/>
          <p:cNvSpPr/>
          <p:nvPr/>
        </p:nvSpPr>
        <p:spPr>
          <a:xfrm>
            <a:off x="0" y="1083892"/>
            <a:ext cx="9144000" cy="46289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19641" y="1174248"/>
            <a:ext cx="8793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85000"/>
                  </a:schemeClr>
                </a:solidFill>
                <a:latin typeface="Arial Black" pitchFamily="34" charset="0"/>
              </a:rPr>
              <a:t>ЕСЛИ ВЫ ОКАЗАЛИСЬ В ЗОНЕ ЛЕСНОГО ПОЖАРА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ПРАВИЛА БЕЗОПАСНОГО ПОВЕДЕНИЯ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В ЗОНЕ ЛЕСНЫХ И ТОРФЯНЫХ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13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9" name="Группа 32"/>
          <p:cNvGrpSpPr/>
          <p:nvPr/>
        </p:nvGrpSpPr>
        <p:grpSpPr>
          <a:xfrm>
            <a:off x="-119641" y="4401723"/>
            <a:ext cx="1854437" cy="1990531"/>
            <a:chOff x="-119641" y="1548684"/>
            <a:chExt cx="1854437" cy="1990531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11095" y="2871387"/>
              <a:ext cx="1375873" cy="667828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1" name="Группа 30"/>
            <p:cNvGrpSpPr/>
            <p:nvPr/>
          </p:nvGrpSpPr>
          <p:grpSpPr>
            <a:xfrm>
              <a:off x="-119641" y="1548684"/>
              <a:ext cx="1854437" cy="1989600"/>
              <a:chOff x="-119641" y="1548684"/>
              <a:chExt cx="1854437" cy="1989600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Окунитесь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в ближайший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водоем</a:t>
                </a:r>
              </a:p>
            </p:txBody>
          </p:sp>
          <p:pic>
            <p:nvPicPr>
              <p:cNvPr id="63" name="Рисунок 62" descr="14-001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3528" y="1548684"/>
                <a:ext cx="1368099" cy="1331616"/>
              </a:xfrm>
              <a:prstGeom prst="rect">
                <a:avLst/>
              </a:prstGeom>
            </p:spPr>
          </p:pic>
        </p:grpSp>
      </p:grpSp>
      <p:grpSp>
        <p:nvGrpSpPr>
          <p:cNvPr id="50" name="Группа 36"/>
          <p:cNvGrpSpPr/>
          <p:nvPr/>
        </p:nvGrpSpPr>
        <p:grpSpPr>
          <a:xfrm>
            <a:off x="1393249" y="4401723"/>
            <a:ext cx="1854437" cy="1990531"/>
            <a:chOff x="-119641" y="1548684"/>
            <a:chExt cx="1854437" cy="1990531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111095" y="2871387"/>
              <a:ext cx="1375873" cy="667828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7" name="Группа 30"/>
            <p:cNvGrpSpPr/>
            <p:nvPr/>
          </p:nvGrpSpPr>
          <p:grpSpPr>
            <a:xfrm>
              <a:off x="-119641" y="1548684"/>
              <a:ext cx="1854437" cy="1989600"/>
              <a:chOff x="-119641" y="1548684"/>
              <a:chExt cx="1854437" cy="1989600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Накройте голову и верхнюю часть тела мокрой одеждой</a:t>
                </a:r>
              </a:p>
            </p:txBody>
          </p:sp>
          <p:pic>
            <p:nvPicPr>
              <p:cNvPr id="59" name="Рисунок 58" descr="14-001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3528" y="1548684"/>
                <a:ext cx="1368098" cy="1331616"/>
              </a:xfrm>
              <a:prstGeom prst="rect">
                <a:avLst/>
              </a:prstGeom>
            </p:spPr>
          </p:pic>
        </p:grpSp>
      </p:grpSp>
      <p:grpSp>
        <p:nvGrpSpPr>
          <p:cNvPr id="51" name="Группа 41"/>
          <p:cNvGrpSpPr/>
          <p:nvPr/>
        </p:nvGrpSpPr>
        <p:grpSpPr>
          <a:xfrm>
            <a:off x="2906139" y="4401723"/>
            <a:ext cx="1854437" cy="2009216"/>
            <a:chOff x="-119641" y="1548684"/>
            <a:chExt cx="1854437" cy="200921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111095" y="2871388"/>
              <a:ext cx="1375873" cy="686512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3" name="Группа 30"/>
            <p:cNvGrpSpPr/>
            <p:nvPr/>
          </p:nvGrpSpPr>
          <p:grpSpPr>
            <a:xfrm>
              <a:off x="-119641" y="1548684"/>
              <a:ext cx="1854437" cy="1989600"/>
              <a:chOff x="-119641" y="1548684"/>
              <a:chExt cx="1854437" cy="1989600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Дышите через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мокрый платок, смоченную одежду</a:t>
                </a:r>
              </a:p>
            </p:txBody>
          </p:sp>
          <p:pic>
            <p:nvPicPr>
              <p:cNvPr id="55" name="Рисунок 54" descr="14-001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23528" y="1548684"/>
                <a:ext cx="1368098" cy="1331615"/>
              </a:xfrm>
              <a:prstGeom prst="rect">
                <a:avLst/>
              </a:prstGeom>
            </p:spPr>
          </p:pic>
        </p:grpSp>
      </p:grpSp>
      <p:grpSp>
        <p:nvGrpSpPr>
          <p:cNvPr id="80" name="Группа 41"/>
          <p:cNvGrpSpPr/>
          <p:nvPr/>
        </p:nvGrpSpPr>
        <p:grpSpPr>
          <a:xfrm>
            <a:off x="4419029" y="4400299"/>
            <a:ext cx="1854437" cy="2009216"/>
            <a:chOff x="-119641" y="1548684"/>
            <a:chExt cx="1854437" cy="2009216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111095" y="2871388"/>
              <a:ext cx="1375873" cy="686512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2" name="Группа 30"/>
            <p:cNvGrpSpPr/>
            <p:nvPr/>
          </p:nvGrpSpPr>
          <p:grpSpPr>
            <a:xfrm>
              <a:off x="-119641" y="1548684"/>
              <a:ext cx="1854437" cy="1989600"/>
              <a:chOff x="-119641" y="1548684"/>
              <a:chExt cx="1854437" cy="1989600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Для преодоления нехватки кислорода пригнитесь к земле</a:t>
                </a:r>
              </a:p>
            </p:txBody>
          </p:sp>
          <p:pic>
            <p:nvPicPr>
              <p:cNvPr id="84" name="Рисунок 83" descr="14-001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3528" y="1548684"/>
                <a:ext cx="1368097" cy="1331615"/>
              </a:xfrm>
              <a:prstGeom prst="rect">
                <a:avLst/>
              </a:prstGeom>
            </p:spPr>
          </p:pic>
        </p:grpSp>
      </p:grpSp>
      <p:grpSp>
        <p:nvGrpSpPr>
          <p:cNvPr id="85" name="Группа 41"/>
          <p:cNvGrpSpPr/>
          <p:nvPr/>
        </p:nvGrpSpPr>
        <p:grpSpPr>
          <a:xfrm>
            <a:off x="5931919" y="4398875"/>
            <a:ext cx="1854437" cy="2009216"/>
            <a:chOff x="-119641" y="1548684"/>
            <a:chExt cx="1854437" cy="2009216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111095" y="2871388"/>
              <a:ext cx="1375873" cy="686512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7" name="Группа 30"/>
            <p:cNvGrpSpPr/>
            <p:nvPr/>
          </p:nvGrpSpPr>
          <p:grpSpPr>
            <a:xfrm>
              <a:off x="-119641" y="1548684"/>
              <a:ext cx="1854437" cy="1804934"/>
              <a:chOff x="-119641" y="1548684"/>
              <a:chExt cx="1854437" cy="180493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-119641" y="2891953"/>
                <a:ext cx="18544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Не обгоняйте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лесной пожар</a:t>
                </a:r>
              </a:p>
            </p:txBody>
          </p:sp>
          <p:pic>
            <p:nvPicPr>
              <p:cNvPr id="89" name="Рисунок 88" descr="14-001.jp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3528" y="1548684"/>
                <a:ext cx="1368097" cy="1331614"/>
              </a:xfrm>
              <a:prstGeom prst="rect">
                <a:avLst/>
              </a:prstGeom>
            </p:spPr>
          </p:pic>
        </p:grpSp>
      </p:grpSp>
      <p:grpSp>
        <p:nvGrpSpPr>
          <p:cNvPr id="90" name="Группа 41"/>
          <p:cNvGrpSpPr/>
          <p:nvPr/>
        </p:nvGrpSpPr>
        <p:grpSpPr>
          <a:xfrm>
            <a:off x="7444811" y="4405997"/>
            <a:ext cx="1854437" cy="2009216"/>
            <a:chOff x="-119641" y="1548684"/>
            <a:chExt cx="1854437" cy="2009216"/>
          </a:xfrm>
        </p:grpSpPr>
        <p:sp>
          <p:nvSpPr>
            <p:cNvPr id="91" name="Прямоугольник 90"/>
            <p:cNvSpPr/>
            <p:nvPr/>
          </p:nvSpPr>
          <p:spPr>
            <a:xfrm>
              <a:off x="111095" y="2871388"/>
              <a:ext cx="1375873" cy="686512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2" name="Группа 30"/>
            <p:cNvGrpSpPr/>
            <p:nvPr/>
          </p:nvGrpSpPr>
          <p:grpSpPr>
            <a:xfrm>
              <a:off x="-119641" y="1548684"/>
              <a:ext cx="1854437" cy="1989600"/>
              <a:chOff x="-119641" y="1548684"/>
              <a:chExt cx="1854437" cy="1989600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Двигайтесь под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прямым углом по отношению к огню</a:t>
                </a:r>
              </a:p>
            </p:txBody>
          </p:sp>
          <p:pic>
            <p:nvPicPr>
              <p:cNvPr id="94" name="Рисунок 93" descr="14-001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3528" y="1548684"/>
                <a:ext cx="1368096" cy="1331614"/>
              </a:xfrm>
              <a:prstGeom prst="rect">
                <a:avLst/>
              </a:prstGeom>
            </p:spPr>
          </p:pic>
        </p:grpSp>
      </p:grpSp>
      <p:grpSp>
        <p:nvGrpSpPr>
          <p:cNvPr id="100" name="Группа 99"/>
          <p:cNvGrpSpPr/>
          <p:nvPr/>
        </p:nvGrpSpPr>
        <p:grpSpPr>
          <a:xfrm>
            <a:off x="6076060" y="1853484"/>
            <a:ext cx="1854437" cy="2009216"/>
            <a:chOff x="5392396" y="2080115"/>
            <a:chExt cx="1854437" cy="200921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5623132" y="3402819"/>
              <a:ext cx="1375873" cy="686512"/>
            </a:xfrm>
            <a:prstGeom prst="rect">
              <a:avLst/>
            </a:prstGeom>
            <a:solidFill>
              <a:srgbClr val="FFDD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7" name="Группа 30"/>
            <p:cNvGrpSpPr/>
            <p:nvPr/>
          </p:nvGrpSpPr>
          <p:grpSpPr>
            <a:xfrm>
              <a:off x="5392396" y="2080115"/>
              <a:ext cx="1854437" cy="1989600"/>
              <a:chOff x="-119641" y="1548684"/>
              <a:chExt cx="1854437" cy="1989600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-119641" y="2891953"/>
                <a:ext cx="18544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Выходите из леса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в наветренную </a:t>
                </a:r>
              </a:p>
              <a:p>
                <a:pPr lvl="0" algn="ctr"/>
                <a:r>
                  <a:rPr lang="ru-RU" sz="1200" b="1" dirty="0" smtClean="0">
                    <a:solidFill>
                      <a:srgbClr val="2E2E2E"/>
                    </a:solidFill>
                  </a:rPr>
                  <a:t>сторону</a:t>
                </a:r>
              </a:p>
            </p:txBody>
          </p:sp>
          <p:pic>
            <p:nvPicPr>
              <p:cNvPr id="99" name="Рисунок 98" descr="14-001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23528" y="1548684"/>
                <a:ext cx="1368096" cy="133161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7F7F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97637" y="658026"/>
            <a:ext cx="4546363" cy="6199974"/>
          </a:xfrm>
          <a:prstGeom prst="rect">
            <a:avLst/>
          </a:prstGeom>
          <a:solidFill>
            <a:srgbClr val="CFCFC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ЗАКРЕПЛЕНИЕ МАТЕРИАЛА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1491" y="3772168"/>
            <a:ext cx="37516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000"/>
              </a:spcBef>
            </a:pPr>
            <a:r>
              <a:rPr lang="ru-RU" b="1" i="1" dirty="0" smtClean="0"/>
              <a:t>По горизонтали:</a:t>
            </a:r>
            <a:r>
              <a:rPr lang="ru-RU" dirty="0" smtClean="0"/>
              <a:t> 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2. Наука о лесных пожарах.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3. Травма, которую может получить человек при небрежном обращении с огнем.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4. Материал, который на солнечном месте фокусирует лучи как зажигательная линза.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445115" y="925081"/>
          <a:ext cx="3762374" cy="303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34"/>
                <a:gridCol w="342034"/>
                <a:gridCol w="342034"/>
                <a:gridCol w="342034"/>
                <a:gridCol w="342034"/>
                <a:gridCol w="342034"/>
                <a:gridCol w="342034"/>
                <a:gridCol w="342034"/>
                <a:gridCol w="342034"/>
                <a:gridCol w="342034"/>
                <a:gridCol w="342034"/>
              </a:tblGrid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</a:t>
                      </a:r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5</a:t>
                      </a:r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  <a:tr h="37901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D3BAA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>
                    <a:solidFill>
                      <a:srgbClr val="7F7F7F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741491" y="882266"/>
            <a:ext cx="382139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b="1" i="1" dirty="0" smtClean="0"/>
              <a:t>По вертикали:</a:t>
            </a:r>
            <a:r>
              <a:rPr lang="ru-RU" dirty="0" smtClean="0"/>
              <a:t> 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1. Место, где ранее уже разводился и тушился костер.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2. Стихийное распространение огня, вышедшее из-под контроля человека.</a:t>
            </a:r>
          </a:p>
          <a:p>
            <a:pPr>
              <a:spcBef>
                <a:spcPts val="1000"/>
              </a:spcBef>
            </a:pPr>
            <a:r>
              <a:rPr lang="ru-RU" dirty="0" smtClean="0"/>
              <a:t>5. Время года, когда наиболее часто возникают лесные пожары.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64619" y="5717761"/>
            <a:ext cx="4250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sz="1400" b="1" i="1" dirty="0" smtClean="0">
                <a:ea typeface="Arial" charset="0"/>
                <a:cs typeface="Times New Roman" pitchFamily="18" charset="0"/>
              </a:rPr>
              <a:t>ОТВЕТЫ</a:t>
            </a:r>
            <a:endParaRPr lang="ru-RU" sz="1400" dirty="0" smtClean="0">
              <a:ea typeface="Arial" charset="0"/>
              <a:cs typeface="Times New Roman" pitchFamily="18" charset="0"/>
            </a:endParaRPr>
          </a:p>
          <a:p>
            <a:pPr eaLnBrk="0" hangingPunct="0"/>
            <a:r>
              <a:rPr lang="ru-RU" sz="1400" b="1" dirty="0" smtClean="0">
                <a:ea typeface="Arial" charset="0"/>
                <a:cs typeface="Times New Roman" pitchFamily="18" charset="0"/>
              </a:rPr>
              <a:t>По горизонтали: </a:t>
            </a:r>
            <a:r>
              <a:rPr lang="ru-RU" sz="1400" dirty="0" smtClean="0">
                <a:ea typeface="Arial" charset="0"/>
                <a:cs typeface="Times New Roman" pitchFamily="18" charset="0"/>
              </a:rPr>
              <a:t>2.Пирология. 3.Ожог. 4. Стекло.</a:t>
            </a:r>
          </a:p>
          <a:p>
            <a:pPr eaLnBrk="0" hangingPunct="0"/>
            <a:r>
              <a:rPr lang="ru-RU" sz="1400" b="1" dirty="0" smtClean="0">
                <a:ea typeface="Arial" charset="0"/>
                <a:cs typeface="Times New Roman" pitchFamily="18" charset="0"/>
              </a:rPr>
              <a:t>По вертикали: </a:t>
            </a:r>
            <a:r>
              <a:rPr lang="ru-RU" sz="1400" dirty="0" smtClean="0">
                <a:ea typeface="Arial" charset="0"/>
                <a:cs typeface="Times New Roman" pitchFamily="18" charset="0"/>
              </a:rPr>
              <a:t>1.Кострище. 2.Пожар. 5.Лето.</a:t>
            </a:r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8EB4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4788492"/>
            <a:ext cx="4563454" cy="2069508"/>
          </a:xfrm>
          <a:prstGeom prst="rect">
            <a:avLst/>
          </a:prstGeom>
          <a:solidFill>
            <a:srgbClr val="A1C06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37817" y="2714714"/>
            <a:ext cx="4606183" cy="2069508"/>
          </a:xfrm>
          <a:prstGeom prst="rect">
            <a:avLst/>
          </a:prstGeom>
          <a:solidFill>
            <a:srgbClr val="E0DFB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2724684"/>
            <a:ext cx="4563454" cy="2069508"/>
          </a:xfrm>
          <a:prstGeom prst="rect">
            <a:avLst/>
          </a:prstGeom>
          <a:solidFill>
            <a:srgbClr val="A6A88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63455" y="658026"/>
            <a:ext cx="4580546" cy="2069508"/>
          </a:xfrm>
          <a:prstGeom prst="rect">
            <a:avLst/>
          </a:prstGeom>
          <a:solidFill>
            <a:srgbClr val="D3BAA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ЗАКРЕПЛЕНИЕ МАТЕРИАЛА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15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2735" y="3025581"/>
            <a:ext cx="42899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5. Как тушат только что </a:t>
            </a:r>
          </a:p>
          <a:p>
            <a:r>
              <a:rPr lang="ru-RU" b="1" dirty="0" smtClean="0">
                <a:solidFill>
                  <a:srgbClr val="2E2E2E"/>
                </a:solidFill>
              </a:rPr>
              <a:t>начавшийся пожар?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а) сбивая пламя веником из зеленых веток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б) накрывая пламя собственной одеждой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в) задувая пламя </a:t>
            </a:r>
            <a:endParaRPr lang="ru-RU" sz="1600" dirty="0">
              <a:solidFill>
                <a:srgbClr val="2E2E2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209" y="949212"/>
            <a:ext cx="3666136" cy="136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1.Как называется наука </a:t>
            </a:r>
          </a:p>
          <a:p>
            <a:r>
              <a:rPr lang="ru-RU" b="1" dirty="0" smtClean="0">
                <a:solidFill>
                  <a:srgbClr val="2E2E2E"/>
                </a:solidFill>
              </a:rPr>
              <a:t>о лесных пожарах?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а) экология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б) </a:t>
            </a:r>
            <a:r>
              <a:rPr lang="ru-RU" sz="1600" dirty="0" err="1" smtClean="0">
                <a:solidFill>
                  <a:srgbClr val="2E2E2E"/>
                </a:solidFill>
              </a:rPr>
              <a:t>пирология</a:t>
            </a:r>
            <a:r>
              <a:rPr lang="ru-RU" sz="1600" dirty="0" smtClean="0">
                <a:solidFill>
                  <a:srgbClr val="2E2E2E"/>
                </a:solidFill>
              </a:rPr>
              <a:t>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в) геология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0208" y="3017028"/>
            <a:ext cx="37459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2. При каком пожаре горит лесная </a:t>
            </a:r>
          </a:p>
          <a:p>
            <a:r>
              <a:rPr lang="ru-RU" b="1" dirty="0" smtClean="0">
                <a:solidFill>
                  <a:srgbClr val="2E2E2E"/>
                </a:solidFill>
              </a:rPr>
              <a:t>подстилка, травы, кусты?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а) при низовом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б) при верховом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в) при торфяном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0209" y="4995522"/>
            <a:ext cx="386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3. При каком пожаре горят </a:t>
            </a:r>
          </a:p>
          <a:p>
            <a:r>
              <a:rPr lang="ru-RU" b="1" dirty="0" smtClean="0">
                <a:solidFill>
                  <a:srgbClr val="2E2E2E"/>
                </a:solidFill>
              </a:rPr>
              <a:t>кроны деревьев?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а) при низовом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б) при верховом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в) при подземном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5465" y="957759"/>
            <a:ext cx="35650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4. Где нельзя разводить костер?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а) на старом кострище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б) в вырытой ямке 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в) под деревьями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563454" y="4788492"/>
            <a:ext cx="4580546" cy="2069508"/>
          </a:xfrm>
          <a:prstGeom prst="rect">
            <a:avLst/>
          </a:prstGeom>
          <a:solidFill>
            <a:srgbClr val="AEAEA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97212" y="5023873"/>
            <a:ext cx="12476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</a:rPr>
              <a:t>Ответы: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1 – б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2 – а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3 – б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4 – в</a:t>
            </a:r>
          </a:p>
          <a:p>
            <a:pPr marL="252000"/>
            <a:r>
              <a:rPr lang="ru-RU" sz="1600" dirty="0" smtClean="0">
                <a:solidFill>
                  <a:srgbClr val="2E2E2E"/>
                </a:solidFill>
              </a:rPr>
              <a:t>5 – 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1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956985" y="2144994"/>
            <a:ext cx="5247118" cy="1555335"/>
            <a:chOff x="1948441" y="2879932"/>
            <a:chExt cx="5247118" cy="155533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948441" y="2879932"/>
              <a:ext cx="5247118" cy="155533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41513" y="2995880"/>
              <a:ext cx="46609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dirty="0" smtClean="0">
                  <a:solidFill>
                    <a:schemeClr val="accent3">
                      <a:lumMod val="50000"/>
                    </a:schemeClr>
                  </a:solidFill>
                  <a:effectLst/>
                  <a:latin typeface="Arial Black" pitchFamily="34" charset="0"/>
                </a:rPr>
                <a:t>БЕРЕГИТЕ</a:t>
              </a:r>
            </a:p>
            <a:p>
              <a:pPr algn="ctr"/>
              <a:r>
                <a:rPr lang="ru-RU" sz="4000" dirty="0" smtClean="0">
                  <a:solidFill>
                    <a:schemeClr val="accent3">
                      <a:lumMod val="50000"/>
                    </a:schemeClr>
                  </a:solidFill>
                  <a:effectLst/>
                  <a:latin typeface="Arial Black" pitchFamily="34" charset="0"/>
                </a:rPr>
                <a:t>ЛЕС ОТ ОГНЯ!</a:t>
              </a:r>
              <a:endParaRPr lang="ru-RU" sz="4000" dirty="0">
                <a:solidFill>
                  <a:schemeClr val="accent3">
                    <a:lumMod val="50000"/>
                  </a:schemeClr>
                </a:solidFill>
                <a:effectLst/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4000" cy="2304000"/>
          </a:xfrm>
          <a:prstGeom prst="rect">
            <a:avLst/>
          </a:prstGeom>
          <a:solidFill>
            <a:srgbClr val="C23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 descr="02-00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2700" y="0"/>
            <a:ext cx="3352800" cy="2304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0" y="2285992"/>
            <a:ext cx="9144000" cy="230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4554000"/>
            <a:ext cx="9144000" cy="2304000"/>
          </a:xfrm>
          <a:prstGeom prst="rect">
            <a:avLst/>
          </a:prstGeom>
          <a:solidFill>
            <a:srgbClr val="38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02-004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2227" y="2281666"/>
            <a:ext cx="3251773" cy="2266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49" y="308805"/>
            <a:ext cx="3076575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Пожаром называется неконтролируемое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горение вне специального очага, сопровождающееся уничтожением  ценностей</a:t>
            </a:r>
            <a:r>
              <a:rPr lang="en-US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 </a:t>
            </a:r>
            <a:endParaRPr lang="ru-RU" sz="1700" dirty="0" smtClean="0">
              <a:solidFill>
                <a:schemeClr val="bg1"/>
              </a:solidFill>
              <a:latin typeface="Calibri Light" pitchFamily="34" charset="0"/>
              <a:cs typeface="Times New Roman" pitchFamily="18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и представляющее собой </a:t>
            </a:r>
            <a:r>
              <a:rPr lang="en-US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опасность для жизни людей.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6526" y="2582707"/>
            <a:ext cx="36576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Это неуправляемое (стихийное) горение, распространяющееся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по лесной площади.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Лесные пожары принято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подразделять на низовые,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верховые  и подземные 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(торфяные).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749" y="4991778"/>
            <a:ext cx="31908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Наука о лесных пожарах и вызываемых ими изменениях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в лесу. Разрабатывает методы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борьбы с лесными пожарами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Calibri Light" pitchFamily="34" charset="0"/>
                <a:cs typeface="Times New Roman" pitchFamily="18" charset="0"/>
              </a:rPr>
              <a:t>и их отрицательными последствиями.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2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4" name="Рисунок 23" descr="02-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2699" y="4556125"/>
            <a:ext cx="3343435" cy="2301875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0"/>
            <a:ext cx="2571736" cy="685800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6000749" y="19050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ПОЖАР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695574" y="2295525"/>
            <a:ext cx="243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ЛЕСНОЙ ПОЖАР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00749" y="4676775"/>
            <a:ext cx="2438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ПИРОЛОГИЯ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1925" y="204029"/>
            <a:ext cx="2276475" cy="621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70000"/>
              </a:lnSpc>
            </a:pPr>
            <a:r>
              <a:rPr lang="ru-RU" sz="3400" b="1" dirty="0" smtClean="0">
                <a:solidFill>
                  <a:srgbClr val="FF8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НЕ СТОИТ НИКОМУ </a:t>
            </a:r>
          </a:p>
          <a:p>
            <a:pPr algn="ctr">
              <a:lnSpc>
                <a:spcPct val="170000"/>
              </a:lnSpc>
            </a:pPr>
            <a:r>
              <a:rPr lang="ru-RU" sz="3400" b="1" dirty="0" smtClean="0">
                <a:solidFill>
                  <a:srgbClr val="FF8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 СВЕТЕ </a:t>
            </a:r>
          </a:p>
          <a:p>
            <a:pPr algn="ctr">
              <a:lnSpc>
                <a:spcPct val="170000"/>
              </a:lnSpc>
            </a:pPr>
            <a:r>
              <a:rPr lang="ru-RU" sz="3400" b="1" dirty="0" smtClean="0">
                <a:solidFill>
                  <a:srgbClr val="FF8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ШУТИТЬ </a:t>
            </a:r>
            <a:endParaRPr lang="en-US" sz="3400" b="1" dirty="0" smtClean="0">
              <a:solidFill>
                <a:srgbClr val="FF8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sz="3400" b="1" dirty="0" smtClean="0">
                <a:solidFill>
                  <a:srgbClr val="FF8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 ОГНЁМ, ИГРАТЬ </a:t>
            </a:r>
            <a:endParaRPr lang="en-US" sz="3400" b="1" dirty="0" smtClean="0">
              <a:solidFill>
                <a:srgbClr val="FF86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ct val="170000"/>
              </a:lnSpc>
            </a:pPr>
            <a:r>
              <a:rPr lang="ru-RU" sz="3400" b="1" dirty="0" smtClean="0">
                <a:solidFill>
                  <a:srgbClr val="FF86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 ОГНЁМ!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6290681" y="1085850"/>
            <a:ext cx="2853320" cy="5772150"/>
          </a:xfrm>
          <a:prstGeom prst="rect">
            <a:avLst/>
          </a:prstGeom>
          <a:solidFill>
            <a:srgbClr val="6E893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23" name="Рисунок 22" descr="03-002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2673" y="4512179"/>
            <a:ext cx="3041327" cy="2345821"/>
          </a:xfrm>
          <a:prstGeom prst="rect">
            <a:avLst/>
          </a:prstGeom>
          <a:effectLst/>
        </p:spPr>
      </p:pic>
      <p:pic>
        <p:nvPicPr>
          <p:cNvPr id="21" name="Рисунок 20" descr="03-00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4326" y="1620134"/>
            <a:ext cx="2639674" cy="2362205"/>
          </a:xfrm>
          <a:prstGeom prst="rect">
            <a:avLst/>
          </a:prstGeom>
          <a:effectLst/>
        </p:spPr>
      </p:pic>
      <p:sp>
        <p:nvSpPr>
          <p:cNvPr id="36" name="Прямоугольник 35"/>
          <p:cNvSpPr/>
          <p:nvPr/>
        </p:nvSpPr>
        <p:spPr>
          <a:xfrm>
            <a:off x="6290679" y="1075879"/>
            <a:ext cx="648000" cy="5782121"/>
          </a:xfrm>
          <a:prstGeom prst="rect">
            <a:avLst/>
          </a:prstGeom>
          <a:solidFill>
            <a:srgbClr val="8CAF4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6097" y="1252670"/>
            <a:ext cx="195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  <a:cs typeface="Times New Roman" pitchFamily="18" charset="0"/>
              </a:rPr>
              <a:t>ЖАРА</a:t>
            </a:r>
            <a:r>
              <a:rPr lang="ru-RU" sz="1600" dirty="0" smtClean="0">
                <a:solidFill>
                  <a:srgbClr val="FFC00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3547" y="4164639"/>
            <a:ext cx="2188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  <a:cs typeface="Times New Roman" pitchFamily="18" charset="0"/>
              </a:rPr>
              <a:t>УДАР МОЛНИИ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366969" y="368795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E2E2E"/>
                </a:solidFill>
                <a:latin typeface="Arial Black" pitchFamily="34" charset="0"/>
              </a:rPr>
              <a:t>ПРИРОДНЫЕ</a:t>
            </a:r>
            <a:endParaRPr lang="ru-RU" sz="2000" dirty="0">
              <a:solidFill>
                <a:srgbClr val="2E2E2E"/>
              </a:solidFill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90054" y="1085850"/>
            <a:ext cx="6048375" cy="5772150"/>
          </a:xfrm>
          <a:prstGeom prst="rect">
            <a:avLst/>
          </a:prstGeom>
          <a:solidFill>
            <a:srgbClr val="77695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5685" y="3091263"/>
            <a:ext cx="2871387" cy="1786962"/>
          </a:xfrm>
          <a:prstGeom prst="rect">
            <a:avLst/>
          </a:prstGeom>
          <a:solidFill>
            <a:srgbClr val="8E7F6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67042" y="5071038"/>
            <a:ext cx="2871387" cy="1786962"/>
          </a:xfrm>
          <a:prstGeom prst="rect">
            <a:avLst/>
          </a:prstGeom>
          <a:solidFill>
            <a:srgbClr val="8E7F6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367042" y="1075880"/>
            <a:ext cx="2871387" cy="1786962"/>
          </a:xfrm>
          <a:prstGeom prst="rect">
            <a:avLst/>
          </a:prstGeom>
          <a:solidFill>
            <a:srgbClr val="8E7F6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3592" y="5157718"/>
            <a:ext cx="270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ТЛЕЮЩИЕ ПЫЖИ ПРИ ОХОТЕ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4088" y="5157718"/>
            <a:ext cx="2700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ПРЕДНАМЕРЕННЫЕ ПОДЖОГИ</a:t>
            </a:r>
          </a:p>
        </p:txBody>
      </p:sp>
      <p:pic>
        <p:nvPicPr>
          <p:cNvPr id="24" name="Рисунок 23" descr="03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479" y="1620135"/>
            <a:ext cx="2752582" cy="1499079"/>
          </a:xfrm>
          <a:prstGeom prst="rect">
            <a:avLst/>
          </a:prstGeom>
          <a:effectLst/>
        </p:spPr>
      </p:pic>
      <p:pic>
        <p:nvPicPr>
          <p:cNvPr id="25" name="Рисунок 24" descr="03-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367039" y="1620135"/>
            <a:ext cx="2871387" cy="1499079"/>
          </a:xfrm>
          <a:prstGeom prst="rect">
            <a:avLst/>
          </a:prstGeom>
          <a:effectLst/>
        </p:spPr>
      </p:pic>
      <p:pic>
        <p:nvPicPr>
          <p:cNvPr id="26" name="Рисунок 25" descr="03-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479" y="3631962"/>
            <a:ext cx="2752582" cy="1456613"/>
          </a:xfrm>
          <a:prstGeom prst="rect">
            <a:avLst/>
          </a:prstGeom>
          <a:effectLst/>
        </p:spPr>
      </p:pic>
      <p:pic>
        <p:nvPicPr>
          <p:cNvPr id="27" name="Рисунок 26" descr="03-001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9479" y="5477854"/>
            <a:ext cx="2752582" cy="1388689"/>
          </a:xfrm>
          <a:prstGeom prst="rect">
            <a:avLst/>
          </a:prstGeom>
          <a:effectLst/>
        </p:spPr>
      </p:pic>
      <p:pic>
        <p:nvPicPr>
          <p:cNvPr id="28" name="Рисунок 27" descr="03-00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67041" y="3631962"/>
            <a:ext cx="2871387" cy="1456613"/>
          </a:xfrm>
          <a:prstGeom prst="rect">
            <a:avLst/>
          </a:prstGeom>
          <a:effectLst/>
        </p:spPr>
      </p:pic>
      <p:pic>
        <p:nvPicPr>
          <p:cNvPr id="29" name="Рисунок 28" descr="03-0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67041" y="5469309"/>
            <a:ext cx="2871387" cy="1388692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784868" y="3200847"/>
            <a:ext cx="2457449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КОСТЕР РАЗВЕДЕННЫЙ </a:t>
            </a:r>
          </a:p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В НЕПОЛОЖЕННОМ МЕСТЕ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9651" y="3200847"/>
            <a:ext cx="2428875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ПРОПИТАННЫЕ ГОРЮЧИМИ ВЕЩЕСТВАМИ МАТЕРИАЛЫ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8" y="1182345"/>
            <a:ext cx="2457448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БРОШЕННАЯ НЕ ЗАТУШЕННАЯ СПИЧКА ИЛИ СИГАРЕТА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4088" y="1182345"/>
            <a:ext cx="2700000" cy="41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ОСТАВЛЕННЫЕ БУТЫЛКИ </a:t>
            </a:r>
          </a:p>
          <a:p>
            <a:pPr algn="ctr">
              <a:lnSpc>
                <a:spcPct val="80000"/>
              </a:lnSpc>
            </a:pPr>
            <a:r>
              <a:rPr lang="ru-RU" sz="1300" b="1" dirty="0" smtClean="0">
                <a:solidFill>
                  <a:srgbClr val="2E2E2E"/>
                </a:solidFill>
                <a:cs typeface="Times New Roman" pitchFamily="18" charset="0"/>
              </a:rPr>
              <a:t>ИЛИ ОСКОЛКИ СТЕКЛА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206608" y="1085850"/>
            <a:ext cx="246278" cy="5772150"/>
          </a:xfrm>
          <a:prstGeom prst="rect">
            <a:avLst/>
          </a:prstGeom>
          <a:solidFill>
            <a:srgbClr val="2E2E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0" y="1075879"/>
            <a:ext cx="648000" cy="5782121"/>
          </a:xfrm>
          <a:prstGeom prst="rect">
            <a:avLst/>
          </a:prstGeom>
          <a:solidFill>
            <a:srgbClr val="A89C8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348101" y="3687952"/>
            <a:ext cx="3467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2E2E2E"/>
                </a:solidFill>
                <a:latin typeface="Arial Black" pitchFamily="34" charset="0"/>
              </a:rPr>
              <a:t>ПО ВИНЕ ЧЕЛОВЕКА</a:t>
            </a:r>
            <a:endParaRPr lang="ru-RU" sz="2000" dirty="0">
              <a:solidFill>
                <a:srgbClr val="2E2E2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ОСНОВНЫЕ ПРИЧИНЫ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ВОЗНИКНОВЕНИЯ ЛЕСНЫХ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3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4924425"/>
            <a:ext cx="6879363" cy="1933576"/>
          </a:xfrm>
          <a:prstGeom prst="rect">
            <a:avLst/>
          </a:prstGeom>
          <a:solidFill>
            <a:srgbClr val="695D4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70547" y="4924424"/>
            <a:ext cx="1559808" cy="373969"/>
          </a:xfrm>
          <a:prstGeom prst="rect">
            <a:avLst/>
          </a:prstGeom>
          <a:solidFill>
            <a:srgbClr val="8E7F6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" y="1084870"/>
            <a:ext cx="6853726" cy="193357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" y="3010879"/>
            <a:ext cx="6862272" cy="1933576"/>
          </a:xfrm>
          <a:prstGeom prst="rect">
            <a:avLst/>
          </a:prstGeom>
          <a:solidFill>
            <a:srgbClr val="6E893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29270" y="1076770"/>
            <a:ext cx="2298820" cy="3862699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64" name="Рисунок 63" descr="04-00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714" y="3331969"/>
            <a:ext cx="2307365" cy="1617137"/>
          </a:xfrm>
          <a:prstGeom prst="rect">
            <a:avLst/>
          </a:prstGeom>
        </p:spPr>
      </p:pic>
      <p:pic>
        <p:nvPicPr>
          <p:cNvPr id="63" name="Рисунок 62" descr="04-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9270" y="3331970"/>
            <a:ext cx="2333003" cy="1616045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 flipH="1">
            <a:off x="770547" y="1076324"/>
            <a:ext cx="1552931" cy="3871691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10294" y="990271"/>
            <a:ext cx="369332" cy="6096001"/>
            <a:chOff x="124569" y="990271"/>
            <a:chExt cx="369332" cy="6096001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-857578" y="5734793"/>
              <a:ext cx="23336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E2E2E"/>
                  </a:solidFill>
                  <a:latin typeface="Arial Black" pitchFamily="34" charset="0"/>
                </a:rPr>
                <a:t>ПОДЗЕМНЫЙ</a:t>
              </a:r>
              <a:endParaRPr lang="ru-RU" dirty="0">
                <a:solidFill>
                  <a:srgbClr val="2E2E2E"/>
                </a:solidFill>
                <a:latin typeface="Arial Black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-752803" y="1867643"/>
              <a:ext cx="21240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E2E2E"/>
                  </a:solidFill>
                  <a:latin typeface="Arial Black" pitchFamily="34" charset="0"/>
                </a:rPr>
                <a:t>ВЕРХОВОЙ</a:t>
              </a:r>
              <a:endParaRPr lang="ru-RU" dirty="0">
                <a:solidFill>
                  <a:srgbClr val="2E2E2E"/>
                </a:solidFill>
                <a:latin typeface="Arial Black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-638175" y="3801219"/>
              <a:ext cx="1894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2E2E2E"/>
                  </a:solidFill>
                  <a:latin typeface="Arial Black" pitchFamily="34" charset="0"/>
                </a:rPr>
                <a:t>НИЗОВОЙ</a:t>
              </a:r>
              <a:endParaRPr lang="ru-RU" dirty="0">
                <a:solidFill>
                  <a:srgbClr val="2E2E2E"/>
                </a:solidFill>
                <a:latin typeface="Arial Black" pitchFamily="34" charset="0"/>
              </a:endParaRPr>
            </a:p>
          </p:txBody>
        </p:sp>
      </p:grpSp>
      <p:pic>
        <p:nvPicPr>
          <p:cNvPr id="55" name="Рисунок 54" descr="04-003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7714" y="1393499"/>
            <a:ext cx="2281727" cy="1620000"/>
          </a:xfrm>
          <a:prstGeom prst="rect">
            <a:avLst/>
          </a:prstGeom>
        </p:spPr>
      </p:pic>
      <p:pic>
        <p:nvPicPr>
          <p:cNvPr id="56" name="Рисунок 55" descr="04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9270" y="1393499"/>
            <a:ext cx="2358640" cy="1620000"/>
          </a:xfrm>
          <a:prstGeom prst="rect">
            <a:avLst/>
          </a:prstGeom>
        </p:spPr>
      </p:pic>
      <p:pic>
        <p:nvPicPr>
          <p:cNvPr id="69" name="Рисунок 68" descr="04-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4456" y="5289847"/>
            <a:ext cx="4503634" cy="15681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375588" y="4999290"/>
            <a:ext cx="2315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E2E2E"/>
                </a:solidFill>
              </a:rPr>
              <a:t>ТОРФЯНОЙ</a:t>
            </a:r>
          </a:p>
        </p:txBody>
      </p:sp>
      <p:pic>
        <p:nvPicPr>
          <p:cNvPr id="41" name="Рисунок 40" descr="04-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0548" y="5289846"/>
            <a:ext cx="1553908" cy="1568153"/>
          </a:xfrm>
          <a:prstGeom prst="rect">
            <a:avLst/>
          </a:prstGeom>
        </p:spPr>
      </p:pic>
      <p:pic>
        <p:nvPicPr>
          <p:cNvPr id="43" name="Рисунок 42" descr="04-002.png"/>
          <p:cNvPicPr>
            <a:picLocks noChangeAspect="1"/>
          </p:cNvPicPr>
          <p:nvPr/>
        </p:nvPicPr>
        <p:blipFill>
          <a:blip r:embed="rId8" cstate="print">
            <a:lum bright="12000"/>
          </a:blip>
          <a:stretch>
            <a:fillRect/>
          </a:stretch>
        </p:blipFill>
        <p:spPr>
          <a:xfrm>
            <a:off x="786212" y="4725824"/>
            <a:ext cx="1418604" cy="931492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802453" y="1085850"/>
            <a:ext cx="2340000" cy="5772150"/>
          </a:xfrm>
          <a:prstGeom prst="rect">
            <a:avLst/>
          </a:prstGeom>
          <a:solidFill>
            <a:srgbClr val="91816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50280" y="1276439"/>
            <a:ext cx="2093719" cy="243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rgbClr val="FDEADA"/>
                </a:solidFill>
                <a:latin typeface="Arial Black" pitchFamily="34" charset="0"/>
                <a:cs typeface="Times New Roman" pitchFamily="18" charset="0"/>
              </a:rPr>
              <a:t>СТЕПНОЙ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КЛАССИФИКАЦИЯ</a:t>
            </a:r>
          </a:p>
          <a:p>
            <a:pPr algn="ctr"/>
            <a:r>
              <a:rPr lang="ru-RU" sz="2200" dirty="0" smtClean="0">
                <a:solidFill>
                  <a:srgbClr val="FF8601"/>
                </a:solidFill>
                <a:latin typeface="Arial Black" pitchFamily="34" charset="0"/>
              </a:rPr>
              <a:t>ЛЕСНЫХ И ТОРФЯНЫХ ПОЖАРОВ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pic>
        <p:nvPicPr>
          <p:cNvPr id="45" name="Рисунок 44" descr="04-01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16097" y="1570521"/>
            <a:ext cx="2127904" cy="233490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050281" y="4103672"/>
            <a:ext cx="2093719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cs typeface="Times New Roman" pitchFamily="18" charset="0"/>
              </a:rPr>
              <a:t>ЛАНДШАФТНЫЙ</a:t>
            </a:r>
          </a:p>
          <a:p>
            <a:pPr algn="ctr">
              <a:lnSpc>
                <a:spcPct val="80000"/>
              </a:lnSpc>
            </a:pPr>
            <a:r>
              <a:rPr lang="ru-RU" sz="1200" b="1" i="1" dirty="0" smtClean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itchFamily="18" charset="0"/>
              </a:rPr>
              <a:t>(травяные палы)</a:t>
            </a:r>
          </a:p>
        </p:txBody>
      </p:sp>
      <p:pic>
        <p:nvPicPr>
          <p:cNvPr id="50" name="Рисунок 49" descr="04-0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33189" y="4523093"/>
            <a:ext cx="2110811" cy="233490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6804002" y="1085850"/>
            <a:ext cx="246278" cy="5772150"/>
          </a:xfrm>
          <a:prstGeom prst="rect">
            <a:avLst/>
          </a:prstGeom>
          <a:solidFill>
            <a:srgbClr val="2E2E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52" name="Рисунок 51" descr="04-00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9108" y="1068224"/>
            <a:ext cx="2340768" cy="3948157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2470492" y="1103119"/>
            <a:ext cx="4182273" cy="307777"/>
            <a:chOff x="2441294" y="1103119"/>
            <a:chExt cx="4182273" cy="307777"/>
          </a:xfrm>
        </p:grpSpPr>
        <p:sp>
          <p:nvSpPr>
            <p:cNvPr id="36" name="TextBox 35"/>
            <p:cNvSpPr txBox="1"/>
            <p:nvPr/>
          </p:nvSpPr>
          <p:spPr>
            <a:xfrm>
              <a:off x="2441294" y="1103119"/>
              <a:ext cx="1933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 smtClean="0">
                  <a:solidFill>
                    <a:srgbClr val="2E2E2E"/>
                  </a:solidFill>
                </a:rPr>
                <a:t>БЕГЛЫЙ</a:t>
              </a:r>
              <a:endParaRPr lang="ru-RU" sz="1400" b="1" i="1" dirty="0">
                <a:solidFill>
                  <a:srgbClr val="2E2E2E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689991" y="1103119"/>
              <a:ext cx="1933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2E2E2E"/>
                  </a:solidFill>
                </a:rPr>
                <a:t>УСТОЙЧИВЫЙ</a:t>
              </a:r>
              <a:endParaRPr lang="ru-RU" sz="1400" b="1" dirty="0">
                <a:solidFill>
                  <a:srgbClr val="2E2E2E"/>
                </a:solidFill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2470492" y="3050137"/>
            <a:ext cx="4182273" cy="307777"/>
            <a:chOff x="2441294" y="1103119"/>
            <a:chExt cx="4182273" cy="307777"/>
          </a:xfrm>
        </p:grpSpPr>
        <p:sp>
          <p:nvSpPr>
            <p:cNvPr id="51" name="TextBox 50"/>
            <p:cNvSpPr txBox="1"/>
            <p:nvPr/>
          </p:nvSpPr>
          <p:spPr>
            <a:xfrm>
              <a:off x="2441294" y="1103119"/>
              <a:ext cx="1933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i="1" dirty="0" smtClean="0">
                  <a:solidFill>
                    <a:srgbClr val="2E2E2E"/>
                  </a:solidFill>
                </a:rPr>
                <a:t>БЕГЛЫЙ</a:t>
              </a:r>
              <a:endParaRPr lang="ru-RU" sz="1400" b="1" i="1" dirty="0">
                <a:solidFill>
                  <a:srgbClr val="2E2E2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89991" y="1103119"/>
              <a:ext cx="19335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2E2E2E"/>
                  </a:solidFill>
                </a:rPr>
                <a:t>УСТОЙЧИВЫЙ</a:t>
              </a:r>
              <a:endParaRPr lang="ru-RU" sz="1400" b="1" dirty="0">
                <a:solidFill>
                  <a:srgbClr val="2E2E2E"/>
                </a:solidFill>
              </a:endParaRPr>
            </a:p>
          </p:txBody>
        </p:sp>
      </p:grp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4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9F9F9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12" name="Рисунок 11" descr="04-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39753"/>
            <a:ext cx="8810714" cy="3918248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802453" y="666572"/>
            <a:ext cx="2340000" cy="6191428"/>
          </a:xfrm>
          <a:prstGeom prst="rect">
            <a:avLst/>
          </a:prstGeom>
          <a:solidFill>
            <a:srgbClr val="91816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ТОРФЯНОЙ ПОЖАР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64821" y="914407"/>
            <a:ext cx="2213360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FDEADA"/>
                </a:solidFill>
              </a:rPr>
              <a:t>РАСПРОСТРАНЯЕТСЯ</a:t>
            </a:r>
            <a:endParaRPr lang="ru-RU" sz="1700" dirty="0" smtClean="0"/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под землей,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на глубину 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до нескольких метров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ТЕМПЕРАТУРА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b="1" dirty="0" smtClean="0">
                <a:solidFill>
                  <a:srgbClr val="FDEADA"/>
                </a:solidFill>
                <a:ea typeface="Calibri" pitchFamily="34" charset="0"/>
                <a:cs typeface="Times New Roman" pitchFamily="18" charset="0"/>
              </a:rPr>
              <a:t>ГОРЕНИЯ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до 12 000 °С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СКОРОСТЬ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ДВИЖЕНИЯ ОГНЯ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до 1 км/сутки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ЦВЕТ ДЫМА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Светло-серый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E2E2E"/>
              </a:solidFill>
              <a:effectLst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709998" y="666572"/>
            <a:ext cx="246278" cy="6191428"/>
          </a:xfrm>
          <a:prstGeom prst="rect">
            <a:avLst/>
          </a:prstGeom>
          <a:solidFill>
            <a:srgbClr val="2E2E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5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9642" y="875144"/>
            <a:ext cx="6520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2E2E2E"/>
                </a:solidFill>
                <a:latin typeface="Arial Black" pitchFamily="34" charset="0"/>
              </a:rPr>
              <a:t>ПОДЗЕМНЫЕ (ТОРФЯНЫЕ) </a:t>
            </a:r>
            <a:r>
              <a:rPr lang="ru-RU" dirty="0" smtClean="0">
                <a:solidFill>
                  <a:srgbClr val="2E2E2E"/>
                </a:solidFill>
              </a:rPr>
              <a:t>пожары связаны </a:t>
            </a:r>
          </a:p>
          <a:p>
            <a:pPr lvl="0"/>
            <a:r>
              <a:rPr lang="ru-RU" dirty="0" smtClean="0">
                <a:solidFill>
                  <a:srgbClr val="2E2E2E"/>
                </a:solidFill>
              </a:rPr>
              <a:t>с возгоранием торфа. Могут быть малозаметны, что представляет дополнительную опасность. Крайне плохо поддаются тушению. Торф может гореть без доступа воздуха </a:t>
            </a:r>
          </a:p>
          <a:p>
            <a:pPr lvl="0"/>
            <a:r>
              <a:rPr lang="ru-RU" dirty="0" smtClean="0">
                <a:solidFill>
                  <a:srgbClr val="2E2E2E"/>
                </a:solidFill>
              </a:rPr>
              <a:t>и даже под водой. При выгорании торфяного пласта под поверхностью почвы образуется полость, которая может представлять опасность провала.</a:t>
            </a:r>
            <a:endParaRPr lang="ru-RU" dirty="0">
              <a:solidFill>
                <a:srgbClr val="2E2E2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8CAF4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802453" y="666572"/>
            <a:ext cx="2340000" cy="6191428"/>
          </a:xfrm>
          <a:prstGeom prst="rect">
            <a:avLst/>
          </a:prstGeom>
          <a:solidFill>
            <a:srgbClr val="91816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НИЗОВОЙ ЛЕСНОЙ ПОЖАР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642" y="858052"/>
            <a:ext cx="6520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E2E2E"/>
                </a:solidFill>
                <a:latin typeface="Arial Black" pitchFamily="34" charset="0"/>
              </a:rPr>
              <a:t>НИЗОВОЙ </a:t>
            </a:r>
            <a:r>
              <a:rPr lang="ru-RU" dirty="0" smtClean="0">
                <a:solidFill>
                  <a:srgbClr val="2E2E2E"/>
                </a:solidFill>
              </a:rPr>
              <a:t>пожар характеризуется распространением огня </a:t>
            </a:r>
          </a:p>
          <a:p>
            <a:pPr lvl="0"/>
            <a:r>
              <a:rPr lang="ru-RU" dirty="0" smtClean="0">
                <a:solidFill>
                  <a:srgbClr val="2E2E2E"/>
                </a:solidFill>
              </a:rPr>
              <a:t>по надпочвенному покрову. </a:t>
            </a:r>
          </a:p>
          <a:p>
            <a:pPr lvl="0"/>
            <a:r>
              <a:rPr lang="ru-RU" dirty="0" smtClean="0">
                <a:solidFill>
                  <a:srgbClr val="2E2E2E"/>
                </a:solidFill>
              </a:rPr>
              <a:t>Горит лесная подстилка, ветки, живой покров из мхов и травы, мелкие кусты и кора в нижней части стволов деревьев. </a:t>
            </a:r>
          </a:p>
          <a:p>
            <a:pPr lvl="0"/>
            <a:r>
              <a:rPr lang="ru-RU" dirty="0" smtClean="0">
                <a:solidFill>
                  <a:srgbClr val="2E2E2E"/>
                </a:solidFill>
              </a:rPr>
              <a:t>Особенно повреждаются ель и пихта, имеющие тонкую кору. </a:t>
            </a:r>
          </a:p>
          <a:p>
            <a:pPr lvl="0"/>
            <a:r>
              <a:rPr lang="ru-RU" b="1" dirty="0" smtClean="0">
                <a:solidFill>
                  <a:srgbClr val="2E2E2E"/>
                </a:solidFill>
              </a:rPr>
              <a:t>90 % всех случаев лесных пожаров – низовые.</a:t>
            </a:r>
            <a:r>
              <a:rPr lang="ru-RU" dirty="0" smtClean="0">
                <a:solidFill>
                  <a:srgbClr val="2E2E2E"/>
                </a:solidFill>
              </a:rPr>
              <a:t> </a:t>
            </a:r>
            <a:endParaRPr lang="ru-RU" dirty="0">
              <a:solidFill>
                <a:srgbClr val="2E2E2E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64821" y="914407"/>
            <a:ext cx="2213360" cy="442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FDEADA"/>
                </a:solidFill>
              </a:rPr>
              <a:t>РАСПРОСТРАНЯЕТСЯ</a:t>
            </a:r>
            <a:endParaRPr lang="ru-RU" sz="17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по нижнему 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ярусу леса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ВЫСОТА ПЛАМЕНИ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2E2E2E"/>
                </a:solidFill>
                <a:ea typeface="Calibri" pitchFamily="34" charset="0"/>
                <a:cs typeface="Times New Roman" pitchFamily="18" charset="0"/>
              </a:rPr>
              <a:t>от 50 см до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2,5 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700" dirty="0" smtClean="0">
              <a:solidFill>
                <a:srgbClr val="FDEADA"/>
              </a:solidFill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FDEADA"/>
                </a:solidFill>
                <a:ea typeface="Calibri" pitchFamily="34" charset="0"/>
                <a:cs typeface="Times New Roman" pitchFamily="18" charset="0"/>
              </a:rPr>
              <a:t>ТЕМПЕРАТУРА</a:t>
            </a:r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FDEADA"/>
                </a:solidFill>
                <a:ea typeface="Calibri" pitchFamily="34" charset="0"/>
                <a:cs typeface="Times New Roman" pitchFamily="18" charset="0"/>
              </a:rPr>
              <a:t>ГОРЕНИЯ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до 7 000 °С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СКОРОСТЬ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ДВИЖЕНИЯ ОГНЯ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от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 м/</a:t>
            </a:r>
            <a:r>
              <a:rPr lang="ru-RU" dirty="0" smtClean="0">
                <a:solidFill>
                  <a:srgbClr val="2E2E2E"/>
                </a:solidFill>
                <a:ea typeface="Calibri" pitchFamily="34" charset="0"/>
                <a:cs typeface="Times New Roman" pitchFamily="18" charset="0"/>
              </a:rPr>
              <a:t>мин.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E2E2E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ЦВЕТ ДЫМА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светло-серый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E2E2E"/>
              </a:solidFill>
              <a:effectLst/>
              <a:cs typeface="Arial" pitchFamily="34" charset="0"/>
            </a:endParaRPr>
          </a:p>
        </p:txBody>
      </p:sp>
      <p:pic>
        <p:nvPicPr>
          <p:cNvPr id="40" name="Рисунок 39" descr="0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6000"/>
            <a:ext cx="6773407" cy="421200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6709998" y="666572"/>
            <a:ext cx="246278" cy="6191428"/>
          </a:xfrm>
          <a:prstGeom prst="rect">
            <a:avLst/>
          </a:prstGeom>
          <a:solidFill>
            <a:srgbClr val="2E2E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6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23843"/>
            <a:ext cx="9143999" cy="6234157"/>
          </a:xfrm>
          <a:prstGeom prst="rect">
            <a:avLst/>
          </a:prstGeom>
          <a:solidFill>
            <a:srgbClr val="8CAF4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642" y="897311"/>
            <a:ext cx="430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E2E2E"/>
                </a:solidFill>
                <a:latin typeface="Arial Black" pitchFamily="34" charset="0"/>
              </a:rPr>
              <a:t>БЕГЛЫЙ НИЗОВОЙ ПОЖАР</a:t>
            </a:r>
          </a:p>
          <a:p>
            <a:r>
              <a:rPr lang="ru-RU" dirty="0" smtClean="0">
                <a:solidFill>
                  <a:srgbClr val="2E2E2E"/>
                </a:solidFill>
              </a:rPr>
              <a:t>в сухом лесу при ветреной погоде распространяется с большой скоростью (более 0,5-1 м/мин.), обходя места </a:t>
            </a:r>
          </a:p>
          <a:p>
            <a:r>
              <a:rPr lang="ru-RU" dirty="0" smtClean="0">
                <a:solidFill>
                  <a:srgbClr val="2E2E2E"/>
                </a:solidFill>
              </a:rPr>
              <a:t>с повышенной влажностью покрова.</a:t>
            </a:r>
          </a:p>
          <a:p>
            <a:r>
              <a:rPr lang="ru-RU" dirty="0" smtClean="0">
                <a:solidFill>
                  <a:srgbClr val="2E2E2E"/>
                </a:solidFill>
              </a:rPr>
              <a:t>Происходят весной.</a:t>
            </a:r>
            <a:endParaRPr lang="ru-RU" dirty="0">
              <a:solidFill>
                <a:srgbClr val="2E2E2E"/>
              </a:solidFill>
            </a:endParaRPr>
          </a:p>
        </p:txBody>
      </p:sp>
      <p:pic>
        <p:nvPicPr>
          <p:cNvPr id="40" name="Рисунок 39" descr="0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26109"/>
            <a:ext cx="4589092" cy="41318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80547" y="666572"/>
            <a:ext cx="4563453" cy="6191428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НИЗОВОЙ ЛЕСНОЙ ПОЖАР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126" y="897311"/>
            <a:ext cx="4307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E2E2E"/>
                </a:solidFill>
                <a:latin typeface="Arial Black" pitchFamily="34" charset="0"/>
              </a:rPr>
              <a:t>УСТОЙЧИВЫЙ НИЗОВОЙ ПОЖАР </a:t>
            </a:r>
            <a:r>
              <a:rPr lang="ru-RU" dirty="0" smtClean="0">
                <a:solidFill>
                  <a:srgbClr val="2E2E2E"/>
                </a:solidFill>
              </a:rPr>
              <a:t>охватывает нижние части стволов деревьев и выступающие на поверхность корни. Сгорает напочвенный покров, валежник, самосев леса, хвойный подрост и подлесок. Происходят летом.</a:t>
            </a:r>
            <a:endParaRPr lang="ru-RU" dirty="0">
              <a:solidFill>
                <a:srgbClr val="2E2E2E"/>
              </a:solidFill>
            </a:endParaRPr>
          </a:p>
        </p:txBody>
      </p:sp>
      <p:pic>
        <p:nvPicPr>
          <p:cNvPr id="16" name="Рисунок 15" descr="05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0547" y="2726109"/>
            <a:ext cx="4562375" cy="4131891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7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8EB4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40" name="Рисунок 39" descr="0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6000"/>
            <a:ext cx="7481348" cy="4212000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6802453" y="666572"/>
            <a:ext cx="2340000" cy="6191428"/>
          </a:xfrm>
          <a:prstGeom prst="rect">
            <a:avLst/>
          </a:prstGeom>
          <a:solidFill>
            <a:srgbClr val="91816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ВЕРХОВОЙ ЛЕСНОЙ ПОЖАР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642" y="875144"/>
            <a:ext cx="6520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2E2E2E"/>
                </a:solidFill>
                <a:latin typeface="Arial Black" pitchFamily="34" charset="0"/>
              </a:rPr>
              <a:t>ВЕРХОВЫЕ </a:t>
            </a:r>
            <a:r>
              <a:rPr lang="ru-RU" dirty="0" smtClean="0">
                <a:solidFill>
                  <a:srgbClr val="2E2E2E"/>
                </a:solidFill>
              </a:rPr>
              <a:t>пожары распространяются по стволам и кронам деревьев. Возникают  в засушливую погоду при сильных ветрах. </a:t>
            </a:r>
          </a:p>
          <a:p>
            <a:r>
              <a:rPr lang="ru-RU" dirty="0" smtClean="0">
                <a:solidFill>
                  <a:srgbClr val="2E2E2E"/>
                </a:solidFill>
              </a:rPr>
              <a:t>Многочисленные искры из горящих ветвей и хвои, летящие перед фронтом огня, создают новые пожары за несколько десятков метров от основного очага. </a:t>
            </a:r>
            <a:endParaRPr lang="ru-RU" dirty="0">
              <a:solidFill>
                <a:srgbClr val="2E2E2E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64821" y="914407"/>
            <a:ext cx="221336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b="1" dirty="0" smtClean="0">
                <a:solidFill>
                  <a:srgbClr val="FDEADA"/>
                </a:solidFill>
              </a:rPr>
              <a:t>РАСПРОСТРАНЯЕТСЯ</a:t>
            </a:r>
            <a:endParaRPr lang="ru-RU" sz="1700" dirty="0" smtClean="0"/>
          </a:p>
          <a:p>
            <a:pPr lv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E2E2E"/>
                </a:solidFill>
              </a:rPr>
              <a:t>по всей высоте деревьев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ТЕМПЕРАТУРА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700" b="1" dirty="0" smtClean="0">
                <a:solidFill>
                  <a:srgbClr val="FDEADA"/>
                </a:solidFill>
                <a:ea typeface="Calibri" pitchFamily="34" charset="0"/>
                <a:cs typeface="Times New Roman" pitchFamily="18" charset="0"/>
              </a:rPr>
              <a:t>ГОРЕНИЯ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до 12 000 °С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СКОРОСТЬ 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ДВИЖЕНИЯ ОГНЯ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от 1 до 100 м/мин.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FDEADA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1" i="0" u="none" strike="noStrike" cap="none" normalizeH="0" baseline="0" dirty="0" smtClean="0">
                <a:ln>
                  <a:noFill/>
                </a:ln>
                <a:solidFill>
                  <a:srgbClr val="FDEADA"/>
                </a:solidFill>
                <a:effectLst/>
                <a:ea typeface="Calibri" pitchFamily="34" charset="0"/>
                <a:cs typeface="Times New Roman" pitchFamily="18" charset="0"/>
              </a:rPr>
              <a:t>ЦВЕТ ДЫМА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E2E2E"/>
                </a:solidFill>
                <a:effectLst/>
                <a:ea typeface="Calibri" pitchFamily="34" charset="0"/>
                <a:cs typeface="Times New Roman" pitchFamily="18" charset="0"/>
              </a:rPr>
              <a:t>темно-серый, чёрный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E2E2E"/>
              </a:solidFill>
              <a:effectLst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709998" y="666572"/>
            <a:ext cx="246278" cy="6191428"/>
          </a:xfrm>
          <a:prstGeom prst="rect">
            <a:avLst/>
          </a:prstGeom>
          <a:solidFill>
            <a:srgbClr val="2E2E2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8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658026"/>
            <a:ext cx="9143999" cy="6199974"/>
          </a:xfrm>
          <a:prstGeom prst="rect">
            <a:avLst/>
          </a:prstGeom>
          <a:solidFill>
            <a:srgbClr val="8EB4E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80547" y="666572"/>
            <a:ext cx="4563453" cy="6191428"/>
          </a:xfrm>
          <a:prstGeom prst="rect">
            <a:avLst/>
          </a:prstGeom>
          <a:solidFill>
            <a:schemeClr val="bg1">
              <a:alpha val="3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797A6C"/>
              </a:solidFill>
            </a:endParaRPr>
          </a:p>
        </p:txBody>
      </p:sp>
      <p:pic>
        <p:nvPicPr>
          <p:cNvPr id="16" name="Рисунок 15" descr="05-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1625" y="2717563"/>
            <a:ext cx="4562375" cy="4140437"/>
          </a:xfrm>
          <a:prstGeom prst="rect">
            <a:avLst/>
          </a:prstGeom>
        </p:spPr>
      </p:pic>
      <p:pic>
        <p:nvPicPr>
          <p:cNvPr id="20" name="Рисунок 19" descr="08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17563"/>
            <a:ext cx="4589092" cy="4140437"/>
          </a:xfrm>
          <a:prstGeom prst="rect">
            <a:avLst/>
          </a:prstGeom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3973BB6-6232-4A9E-85AE-363BEF61BCAA}" type="slidenum">
              <a:rPr lang="ru-RU" sz="1400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9642" y="897311"/>
            <a:ext cx="43070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E2E2E"/>
                </a:solidFill>
                <a:latin typeface="Arial Black" pitchFamily="34" charset="0"/>
              </a:rPr>
              <a:t>БЕГЛЫЙ ВЕРХОВОЙ ПОЖАР</a:t>
            </a:r>
          </a:p>
          <a:p>
            <a:r>
              <a:rPr lang="ru-RU" dirty="0" smtClean="0">
                <a:solidFill>
                  <a:srgbClr val="2E2E2E"/>
                </a:solidFill>
              </a:rPr>
              <a:t>(ураганный). </a:t>
            </a:r>
            <a:r>
              <a:rPr lang="ru-RU" dirty="0" smtClean="0"/>
              <a:t>Возникает при сильном ветре. Огонь распространяется по </a:t>
            </a:r>
          </a:p>
          <a:p>
            <a:r>
              <a:rPr lang="ru-RU" dirty="0" smtClean="0"/>
              <a:t>кронам скачками, с высокой скоростью (250-330 м/мин.), расстояние между скачками 70-90 м.</a:t>
            </a:r>
            <a:endParaRPr lang="ru-RU" dirty="0">
              <a:solidFill>
                <a:srgbClr val="2E2E2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692209"/>
          </a:xfrm>
          <a:prstGeom prst="rect">
            <a:avLst/>
          </a:pr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19138" y="160749"/>
            <a:ext cx="7796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FF8601"/>
                </a:solidFill>
                <a:effectLst/>
                <a:latin typeface="Arial Black" pitchFamily="34" charset="0"/>
              </a:rPr>
              <a:t>ВЕРХОВОЙ ЛЕСНОЙ ПОЖАР</a:t>
            </a:r>
            <a:endParaRPr lang="ru-RU" sz="2200" dirty="0">
              <a:solidFill>
                <a:srgbClr val="FF8601"/>
              </a:solidFill>
              <a:effectLst/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3126" y="897311"/>
            <a:ext cx="43070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2E2E2E"/>
                </a:solidFill>
                <a:latin typeface="Arial Black" pitchFamily="34" charset="0"/>
              </a:rPr>
              <a:t>УСТОЙЧИВЫЙ ВЕРХОВОЙ ПОЖАР </a:t>
            </a:r>
            <a:r>
              <a:rPr lang="ru-RU" dirty="0" smtClean="0">
                <a:solidFill>
                  <a:srgbClr val="2E2E2E"/>
                </a:solidFill>
              </a:rPr>
              <a:t>(повальный). </a:t>
            </a:r>
            <a:r>
              <a:rPr lang="ru-RU" dirty="0" smtClean="0"/>
              <a:t>Огонь движется сплошной стеной от надпочвенного покрова до крон деревьев со скоростью до 8 км/ч. Обладают наибольшей разрушительной силой. Лес выгорает полностью.</a:t>
            </a:r>
            <a:endParaRPr lang="ru-RU" dirty="0">
              <a:solidFill>
                <a:srgbClr val="2E2E2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909</Words>
  <Application>Microsoft Office PowerPoint</Application>
  <PresentationFormat>Экран (4:3)</PresentationFormat>
  <Paragraphs>233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kistochka</dc:creator>
  <cp:lastModifiedBy>Алексей Лебедкин</cp:lastModifiedBy>
  <cp:revision>191</cp:revision>
  <dcterms:created xsi:type="dcterms:W3CDTF">2016-03-29T12:57:18Z</dcterms:created>
  <dcterms:modified xsi:type="dcterms:W3CDTF">2023-10-08T17:05:41Z</dcterms:modified>
</cp:coreProperties>
</file>