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5C7DDAA-E8AB-4C17-94C5-BCF590E06ED5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</p14:sldIdLst>
        </p14:section>
        <p14:section name="Раздел без заголовка" id="{C56D1C66-2EDA-41BE-9DA0-D559DF99CCBE}">
          <p14:sldIdLst>
            <p14:sldId id="272"/>
            <p14:sldId id="27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B33F"/>
    <a:srgbClr val="FFD333"/>
    <a:srgbClr val="AEB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8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4703" y="1376987"/>
            <a:ext cx="9890975" cy="250921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опасности в быту.</a:t>
            </a:r>
            <a:b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Отравления. Первая помощь при отравлениях.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50072" y="5269676"/>
            <a:ext cx="8689976" cy="1371599"/>
          </a:xfrm>
        </p:spPr>
        <p:txBody>
          <a:bodyPr/>
          <a:lstStyle/>
          <a:p>
            <a:r>
              <a:rPr lang="ru-RU" i="1" dirty="0" smtClean="0"/>
              <a:t>Основы безопасности жизнедеятельности</a:t>
            </a:r>
          </a:p>
          <a:p>
            <a:r>
              <a:rPr lang="ru-RU" b="1" i="1" dirty="0" smtClean="0"/>
              <a:t>8 класс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171048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250094" cy="1596177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Подробно расскажите врачу:</a:t>
            </a:r>
            <a:endParaRPr lang="ru-RU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167483" y="2373916"/>
            <a:ext cx="6244477" cy="3424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Сколько времени прошло с момента приёма лекарства</a:t>
            </a:r>
          </a:p>
          <a:p>
            <a:pPr marL="0" indent="0">
              <a:buNone/>
            </a:pP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Какова была дозировка</a:t>
            </a:r>
          </a:p>
          <a:p>
            <a:pPr marL="0" indent="0">
              <a:buNone/>
            </a:pP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Покажите упаковку от препарата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img.freepik.com/free-vector/emergency-medical-staff-with-ambulance-in-big-city_33403-80.jpg?size=626&amp;ext=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960" y="2135873"/>
            <a:ext cx="3780040" cy="251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e7.pngegg.com/pngimages/344/899/png-clipart-alarm-clocks-desktop-clock-blue-desktop-wallpap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042" y="2373915"/>
            <a:ext cx="971149" cy="97114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cdn.fishki.net/upload/post/2019/08/15/3058395/3-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91" y="3821554"/>
            <a:ext cx="1479703" cy="83233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thumbs.dreamstime.com/b/%D0%BA%D0%BE%D0%BC%D0%BF%D0%BB%D0%B5%D0%BA%D1%82-%D0%BC%D0%B5%D0%B4%D0%B8%D1%86%D0%B8%D0%BD%D1%8B-12070112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53" y="4930271"/>
            <a:ext cx="1215578" cy="108186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24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190" y="667999"/>
            <a:ext cx="10364451" cy="938628"/>
          </a:xfrm>
        </p:spPr>
        <p:txBody>
          <a:bodyPr>
            <a:normAutofit fontScale="90000"/>
          </a:bodyPr>
          <a:lstStyle/>
          <a:p>
            <a:r>
              <a:rPr lang="ru-RU" sz="5400" b="1" cap="none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РТУТЬ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C00000"/>
                </a:solidFill>
              </a:rPr>
              <a:t>– серьёзный источник опасности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936777" y="1801504"/>
            <a:ext cx="6114196" cy="3989695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sz="36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НЕЛЬЗЯ:</a:t>
            </a:r>
            <a:endParaRPr lang="ru-RU" sz="2400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AutoNum type="arabicPeriod"/>
            </a:pPr>
            <a:r>
              <a:rPr lang="ru-RU" sz="2400" dirty="0" smtClean="0"/>
              <a:t>собирать ртуть веником, пылесосом или влажной тряпкой.</a:t>
            </a:r>
          </a:p>
          <a:p>
            <a:pPr marL="457200" indent="-457200">
              <a:buAutoNum type="arabicPeriod"/>
            </a:pPr>
            <a:r>
              <a:rPr lang="ru-RU" sz="2400" dirty="0" smtClean="0"/>
              <a:t>прикасаться к ртути голыми руками или наступать на неё босыми ногами.</a:t>
            </a:r>
          </a:p>
          <a:p>
            <a:pPr marL="457200" indent="-457200">
              <a:buAutoNum type="arabicPeriod"/>
            </a:pPr>
            <a:r>
              <a:rPr lang="ru-RU" sz="2400" dirty="0" smtClean="0"/>
              <a:t>Смывать ртуть в унитаз, выбрасывать в мусорное ведро или мусорный бак.</a:t>
            </a:r>
            <a:endParaRPr lang="ru-RU" dirty="0"/>
          </a:p>
        </p:txBody>
      </p:sp>
      <p:pic>
        <p:nvPicPr>
          <p:cNvPr id="5122" name="Picture 2" descr="https://baltionline.md/wp-content/uploads/2018/11/093839EF-FE14-4BAC-984C-612D567734F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1" y="2333767"/>
            <a:ext cx="5859436" cy="329593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02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698492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Профилактика пищевых отравлений:</a:t>
            </a:r>
            <a:endParaRPr lang="ru-RU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58414" y="1366480"/>
            <a:ext cx="10363826" cy="3424107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Кухонная дезинфекция;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Уход за купленными продуктами;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Аккуратное использование яиц (профилактика сальмонеллёза);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Раздельное хранение в холодильнике сырых изделий и приготовленных продуктов (или использование герметических контейнеров);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Регулярное мытьё рук;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Частый вынос мусора;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Употребление пищи в течение двух часов после её разогрева.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6769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45965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Потенциально опасные продукты,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489488" y="2298854"/>
            <a:ext cx="5179951" cy="3424107"/>
          </a:xfrm>
        </p:spPr>
        <p:txBody>
          <a:bodyPr>
            <a:noAutofit/>
          </a:bodyPr>
          <a:lstStyle/>
          <a:p>
            <a:r>
              <a:rPr lang="ru-RU" dirty="0" smtClean="0"/>
              <a:t>Мясо и мясные продукты;</a:t>
            </a:r>
          </a:p>
          <a:p>
            <a:r>
              <a:rPr lang="ru-RU" dirty="0" smtClean="0"/>
              <a:t>Рыба и морепродукты;</a:t>
            </a:r>
          </a:p>
          <a:p>
            <a:r>
              <a:rPr lang="ru-RU" dirty="0" smtClean="0"/>
              <a:t>Молоко и молочные продукты;</a:t>
            </a:r>
          </a:p>
          <a:p>
            <a:r>
              <a:rPr lang="ru-RU" dirty="0" smtClean="0"/>
              <a:t>Яйца;</a:t>
            </a:r>
          </a:p>
          <a:p>
            <a:r>
              <a:rPr lang="ru-RU" dirty="0" smtClean="0"/>
              <a:t>Кондитерские изделия с кремом;</a:t>
            </a:r>
          </a:p>
          <a:p>
            <a:r>
              <a:rPr lang="ru-RU" dirty="0" smtClean="0"/>
              <a:t>Фрукты и овощи;</a:t>
            </a:r>
          </a:p>
          <a:p>
            <a:r>
              <a:rPr lang="ru-RU" dirty="0" smtClean="0"/>
              <a:t>Грибы;</a:t>
            </a:r>
          </a:p>
          <a:p>
            <a:r>
              <a:rPr lang="ru-RU" dirty="0" smtClean="0"/>
              <a:t>Домашние консервы и маринады.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697696" y="1078174"/>
            <a:ext cx="8795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к</a:t>
            </a:r>
            <a:r>
              <a:rPr lang="ru-RU" sz="2400" dirty="0" smtClean="0"/>
              <a:t>оторые при несоблюдении правил приготовления, хранения или санитарной обработки могут вызывать отравления:</a:t>
            </a:r>
            <a:endParaRPr lang="ru-RU" sz="2400" dirty="0"/>
          </a:p>
        </p:txBody>
      </p:sp>
      <p:pic>
        <p:nvPicPr>
          <p:cNvPr id="6146" name="Picture 2" descr="https://mkb11.ru/wp-content/uploads/2020/08/rottingme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00" y="1973342"/>
            <a:ext cx="2791792" cy="160237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phonoteka.org/uploads/posts/2021-04/1619485825_20-phonoteka_org-p-fon-dlya-produktovogo-magazina-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760" y="3498606"/>
            <a:ext cx="2382908" cy="158860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s1.1zoom.ru/big0/748/Mushrooms_White_background_Jar_557104_1280x8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44" y="5010104"/>
            <a:ext cx="2781448" cy="177534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88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ятно 1 4"/>
          <p:cNvSpPr/>
          <p:nvPr/>
        </p:nvSpPr>
        <p:spPr>
          <a:xfrm>
            <a:off x="2927445" y="51179"/>
            <a:ext cx="6448567" cy="2954740"/>
          </a:xfrm>
          <a:prstGeom prst="irregularSeal1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Лечение пищевого отравления</a:t>
            </a:r>
            <a:endParaRPr lang="ru-RU" sz="3200" b="1" dirty="0"/>
          </a:p>
        </p:txBody>
      </p:sp>
      <p:sp>
        <p:nvSpPr>
          <p:cNvPr id="6" name="Овал 5"/>
          <p:cNvSpPr/>
          <p:nvPr/>
        </p:nvSpPr>
        <p:spPr>
          <a:xfrm>
            <a:off x="334371" y="3160567"/>
            <a:ext cx="3125338" cy="152172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Промывание желудка</a:t>
            </a:r>
            <a:endParaRPr lang="ru-RU" sz="2800" dirty="0"/>
          </a:p>
        </p:txBody>
      </p:sp>
      <p:sp>
        <p:nvSpPr>
          <p:cNvPr id="7" name="Овал 6"/>
          <p:cNvSpPr/>
          <p:nvPr/>
        </p:nvSpPr>
        <p:spPr>
          <a:xfrm>
            <a:off x="2605356" y="4628810"/>
            <a:ext cx="3125338" cy="152172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Приём сорбентов</a:t>
            </a:r>
            <a:endParaRPr lang="ru-RU" sz="2800" dirty="0"/>
          </a:p>
        </p:txBody>
      </p:sp>
      <p:sp>
        <p:nvSpPr>
          <p:cNvPr id="8" name="Овал 7"/>
          <p:cNvSpPr/>
          <p:nvPr/>
        </p:nvSpPr>
        <p:spPr>
          <a:xfrm>
            <a:off x="6100549" y="4556050"/>
            <a:ext cx="3125338" cy="152172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Обильное питьё</a:t>
            </a:r>
            <a:endParaRPr lang="ru-RU" sz="2800" dirty="0"/>
          </a:p>
        </p:txBody>
      </p:sp>
      <p:sp>
        <p:nvSpPr>
          <p:cNvPr id="9" name="Овал 8"/>
          <p:cNvSpPr/>
          <p:nvPr/>
        </p:nvSpPr>
        <p:spPr>
          <a:xfrm>
            <a:off x="8624018" y="3160567"/>
            <a:ext cx="3125338" cy="152172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Соблюдение диеты</a:t>
            </a:r>
            <a:endParaRPr lang="ru-RU" sz="2800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2982035" y="2521383"/>
            <a:ext cx="1276065" cy="842749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4256735" y="3232217"/>
            <a:ext cx="962167" cy="132383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6779528" y="3276572"/>
            <a:ext cx="872090" cy="128062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7863846" y="2586251"/>
            <a:ext cx="1102736" cy="85528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132724" y="2681147"/>
            <a:ext cx="8696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САМОЛЕЧЕНИЕ – ОПАСНО! ЛЕЧЕНИЕ НАЗНАЧАЕТ ВРАЧ!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203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19663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Правила безопасного хранения </a:t>
            </a:r>
            <a:b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бытовой химии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063297" y="2401212"/>
            <a:ext cx="8591892" cy="3424107"/>
          </a:xfrm>
        </p:spPr>
        <p:txBody>
          <a:bodyPr>
            <a:normAutofit fontScale="92500"/>
          </a:bodyPr>
          <a:lstStyle/>
          <a:p>
            <a:r>
              <a:rPr lang="ru-RU" sz="2400" dirty="0" smtClean="0"/>
              <a:t>Не хранить совместно с продуктами питания, а так же под мойкой;</a:t>
            </a:r>
          </a:p>
          <a:p>
            <a:r>
              <a:rPr lang="ru-RU" sz="2400" dirty="0" smtClean="0"/>
              <a:t>Хранить в тёмном месте в вертикальном положении;</a:t>
            </a:r>
          </a:p>
          <a:p>
            <a:r>
              <a:rPr lang="ru-RU" sz="2400" dirty="0" smtClean="0"/>
              <a:t>Обеспечить надёжную герметичность тары и наличие этикетки;</a:t>
            </a:r>
          </a:p>
          <a:p>
            <a:r>
              <a:rPr lang="ru-RU" sz="2400" dirty="0" smtClean="0"/>
              <a:t>Избегать хранения вблизи от источников тепла.</a:t>
            </a:r>
            <a:endParaRPr lang="ru-RU" sz="2400" dirty="0"/>
          </a:p>
        </p:txBody>
      </p:sp>
      <p:pic>
        <p:nvPicPr>
          <p:cNvPr id="7170" name="Picture 2" descr="https://garantct.ru/upload/iblock/ff8/ff801d86320f8f1f8080e28169cc4a3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7" y="3055114"/>
            <a:ext cx="3022979" cy="211630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20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19663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средства бытовой химии, представляющие опасность для организма: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179302" y="2339797"/>
            <a:ext cx="8837551" cy="3876758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 smtClean="0"/>
              <a:t>Косметика с содержанием спирта;</a:t>
            </a:r>
          </a:p>
          <a:p>
            <a:r>
              <a:rPr lang="ru-RU" sz="2400" dirty="0" smtClean="0"/>
              <a:t>Чистящие средства, содержащие кислоту;</a:t>
            </a:r>
          </a:p>
          <a:p>
            <a:r>
              <a:rPr lang="ru-RU" sz="2400" dirty="0" smtClean="0"/>
              <a:t>Средства на основе щёлочи;</a:t>
            </a:r>
          </a:p>
          <a:p>
            <a:r>
              <a:rPr lang="ru-RU" sz="2400" dirty="0" smtClean="0"/>
              <a:t>Чистящие средства на основе хлора;</a:t>
            </a:r>
          </a:p>
          <a:p>
            <a:r>
              <a:rPr lang="ru-RU" sz="2400" dirty="0" smtClean="0"/>
              <a:t>Средства для борьбы с насекомыми (инсектициды);</a:t>
            </a:r>
          </a:p>
          <a:p>
            <a:r>
              <a:rPr lang="ru-RU" sz="2400" dirty="0" smtClean="0"/>
              <a:t>Шампуни, пенящиеся средства для мытья посуды при попадании внутрь организма могут вызвать отравление.</a:t>
            </a:r>
            <a:endParaRPr lang="ru-RU" sz="2400" dirty="0"/>
          </a:p>
        </p:txBody>
      </p:sp>
      <p:pic>
        <p:nvPicPr>
          <p:cNvPr id="5" name="Picture 4" descr="https://profilaktica.ru/upload/iblock/62c/62c150071ebf63eca625a71305f304f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14" y="2843240"/>
            <a:ext cx="2930483" cy="2203101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46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1310186" y="2296235"/>
            <a:ext cx="9560256" cy="419327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Пострадавшего как можно быстрее выводят из помещения на свежий воздух;</a:t>
            </a:r>
          </a:p>
          <a:p>
            <a:pPr marL="457200" indent="-457200">
              <a:buFont typeface="+mj-lt"/>
              <a:buAutoNum type="arabicPeriod"/>
            </a:pPr>
            <a:endParaRPr lang="ru-RU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Если пострадавший находится без сознания, его укладывают на бок и обеспечивают доступ свежего воздуха.;</a:t>
            </a:r>
          </a:p>
          <a:p>
            <a:pPr marL="457200" indent="-457200">
              <a:buFont typeface="+mj-lt"/>
              <a:buAutoNum type="arabicPeriod"/>
            </a:pPr>
            <a:endParaRPr lang="ru-RU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При отсутствии дыхания проводят сердечно-лёгочную реанимацию.</a:t>
            </a:r>
          </a:p>
          <a:p>
            <a:pPr algn="ctr"/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2832" y="284147"/>
            <a:ext cx="10364451" cy="119663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Алгоритм действий </a:t>
            </a:r>
            <a:b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химических отравлениях: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425588" y="1719618"/>
            <a:ext cx="5479576" cy="9348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Отравление токсическими испарениями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815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химическом отравлении </a:t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категорически запрещено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endParaRPr lang="ru-RU" sz="2800" i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13775" y="2156346"/>
            <a:ext cx="10611759" cy="441505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b="1" dirty="0"/>
              <a:t>Пить много жидкости </a:t>
            </a:r>
            <a:r>
              <a:rPr lang="ru-RU" sz="3200" i="1" dirty="0"/>
              <a:t>(может привести к удушью);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b="1" dirty="0" smtClean="0"/>
              <a:t>Промывать </a:t>
            </a:r>
            <a:r>
              <a:rPr lang="ru-RU" sz="3200" b="1" dirty="0"/>
              <a:t>желудок и ставить клизмы</a:t>
            </a:r>
            <a:r>
              <a:rPr lang="ru-RU" sz="3200" dirty="0"/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b="1" dirty="0" smtClean="0"/>
              <a:t>Применять </a:t>
            </a:r>
            <a:r>
              <a:rPr lang="ru-RU" sz="3200" b="1" dirty="0"/>
              <a:t>сорбенты </a:t>
            </a:r>
            <a:r>
              <a:rPr lang="ru-RU" sz="3200" i="1" dirty="0"/>
              <a:t>(активированный уголь при ожогах гортани может дополнительно травмировать слизистую</a:t>
            </a:r>
            <a:r>
              <a:rPr lang="ru-RU" sz="3200" i="1" dirty="0" smtClean="0"/>
              <a:t>).</a:t>
            </a:r>
            <a:endParaRPr lang="ru-RU" sz="3200" i="1" dirty="0"/>
          </a:p>
        </p:txBody>
      </p:sp>
    </p:spTree>
    <p:extLst>
      <p:ext uri="{BB962C8B-B14F-4D97-AF65-F5344CB8AC3E}">
        <p14:creationId xmlns:p14="http://schemas.microsoft.com/office/powerpoint/2010/main" val="99760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747145"/>
          </a:xfrm>
        </p:spPr>
        <p:txBody>
          <a:bodyPr/>
          <a:lstStyle/>
          <a:p>
            <a:pPr algn="l"/>
            <a:r>
              <a:rPr lang="ru-RU" b="1" i="1" dirty="0" smtClean="0">
                <a:solidFill>
                  <a:srgbClr val="C00000"/>
                </a:solidFill>
              </a:rPr>
              <a:t>Вы узнаете: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66273" y="1553632"/>
            <a:ext cx="10363826" cy="3424107"/>
          </a:xfrm>
        </p:spPr>
        <p:txBody>
          <a:bodyPr>
            <a:noAutofit/>
          </a:bodyPr>
          <a:lstStyle/>
          <a:p>
            <a:r>
              <a:rPr lang="ru-RU" sz="2400" dirty="0" smtClean="0"/>
              <a:t>Какие опасности угрожают нам в собственных квартирах и как от них уберечься;</a:t>
            </a:r>
          </a:p>
          <a:p>
            <a:r>
              <a:rPr lang="ru-RU" sz="2400" dirty="0" smtClean="0"/>
              <a:t>Что такое бытовое отравление и что может послужить причиной их возникновения;</a:t>
            </a:r>
          </a:p>
          <a:p>
            <a:r>
              <a:rPr lang="ru-RU" sz="2400" dirty="0" smtClean="0"/>
              <a:t>Как классифицируются ядовитые вещества и какую опасность могут представлять привычные, и на первый взгляд безобидные химические соединения.</a:t>
            </a:r>
          </a:p>
          <a:p>
            <a:r>
              <a:rPr lang="ru-RU" sz="2400" dirty="0" smtClean="0"/>
              <a:t>Каковы признаки отравления и меры оказания первой помощи при интоксикации организма;</a:t>
            </a:r>
          </a:p>
          <a:p>
            <a:r>
              <a:rPr lang="ru-RU" sz="2400" dirty="0" smtClean="0"/>
              <a:t>Что должна содержать домашняя аптечка.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5653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4" y="250382"/>
            <a:ext cx="10364451" cy="1596177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Наиболее частые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опасные, экстремальные и чрезвычайные ситуации в быту: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894115"/>
            <a:ext cx="4750756" cy="4530436"/>
          </a:xfrm>
        </p:spPr>
        <p:txBody>
          <a:bodyPr>
            <a:norm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Пожар;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Взрыв газа;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Падение с высоты;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Затопление;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Отравление;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Отравление угарным газом и воспламенение сажи в дымоходах (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сельских домах, отапливаемых печами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);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043914" y="1894115"/>
            <a:ext cx="5920476" cy="4530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Поражение электрическим током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Разрушение (обрушение) дома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(в результате землетрясения, пожара, взрыва, по конструктивным причинам);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Укусы и травмы, нанесённые домашними животными;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Конфликтные ситуации с соседями;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Криминальные ситуации.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417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394579" y="1157908"/>
            <a:ext cx="6910315" cy="48153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Бытовое отравление – </a:t>
            </a:r>
          </a:p>
          <a:p>
            <a:pPr marL="0" indent="0">
              <a:buNone/>
            </a:pPr>
            <a:r>
              <a:rPr lang="ru-RU" sz="2800" dirty="0" smtClean="0"/>
              <a:t>Заболевание, возникшее вследствие попадания в организм токсинов, содержащихся в продуктах питания, лекарственных средствах или бытовой химии.</a:t>
            </a:r>
            <a:endParaRPr lang="ru-RU" sz="2800" dirty="0"/>
          </a:p>
        </p:txBody>
      </p:sp>
      <p:pic>
        <p:nvPicPr>
          <p:cNvPr id="4" name="Рисунок 3" descr="brulure-estomac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754" y="1157908"/>
            <a:ext cx="3761313" cy="564357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55729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7483" y="352386"/>
            <a:ext cx="7636547" cy="1596177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Пути попадания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вредоносных веществ в организм: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2" name="Picture 8" descr="https://us.123rf.com/450wm/amasterpics123/amasterpics1231206/amasterpics123120600052/14033251-stressed-and-depressed-3d-man-sitting-on-white-background.jpg?ver=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86" y="2187398"/>
            <a:ext cx="4465944" cy="446594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лево 5"/>
          <p:cNvSpPr/>
          <p:nvPr/>
        </p:nvSpPr>
        <p:spPr>
          <a:xfrm>
            <a:off x="4524233" y="2187398"/>
            <a:ext cx="6632812" cy="108806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Органы дыхания</a:t>
            </a:r>
            <a:endParaRPr lang="ru-RU" sz="2400" b="1" dirty="0"/>
          </a:p>
        </p:txBody>
      </p:sp>
      <p:sp>
        <p:nvSpPr>
          <p:cNvPr id="10" name="Стрелка влево 9"/>
          <p:cNvSpPr/>
          <p:nvPr/>
        </p:nvSpPr>
        <p:spPr>
          <a:xfrm>
            <a:off x="5090615" y="3275463"/>
            <a:ext cx="6066430" cy="108806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Желудочно-кишечный тракт</a:t>
            </a:r>
            <a:endParaRPr lang="ru-RU" sz="2400" b="1" dirty="0"/>
          </a:p>
        </p:txBody>
      </p:sp>
      <p:sp>
        <p:nvSpPr>
          <p:cNvPr id="11" name="Стрелка влево 10"/>
          <p:cNvSpPr/>
          <p:nvPr/>
        </p:nvSpPr>
        <p:spPr>
          <a:xfrm>
            <a:off x="5629701" y="4339301"/>
            <a:ext cx="5527344" cy="108806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Кожные покровы</a:t>
            </a:r>
            <a:endParaRPr lang="ru-RU" sz="2400" b="1" dirty="0"/>
          </a:p>
        </p:txBody>
      </p:sp>
      <p:sp>
        <p:nvSpPr>
          <p:cNvPr id="12" name="Стрелка влево 11"/>
          <p:cNvSpPr/>
          <p:nvPr/>
        </p:nvSpPr>
        <p:spPr>
          <a:xfrm>
            <a:off x="6134669" y="5433502"/>
            <a:ext cx="5022376" cy="108806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Слизистые оболочки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78464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014" y="98470"/>
            <a:ext cx="10364451" cy="1596177"/>
          </a:xfrm>
        </p:spPr>
        <p:txBody>
          <a:bodyPr>
            <a:normAutofit/>
          </a:bodyPr>
          <a:lstStyle/>
          <a:p>
            <a:r>
              <a:rPr lang="ru-RU" sz="48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ТРИ ГРУППЫ ЯДОВИТЫХ ВЕЩЕСТВ:</a:t>
            </a:r>
            <a:endParaRPr lang="ru-RU" sz="4800" b="1" cap="none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52191" y="3181555"/>
            <a:ext cx="3621206" cy="3424107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Промышленные яды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Ядовитые растения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Несъедобные грибы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Пестициды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Препараты бытовой химии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Токсичные газы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Животные яды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32513" y="1570250"/>
            <a:ext cx="3091218" cy="11877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САМЫЕ ОПАСНЫЕ СОЕДИНЕНИЯ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543880" y="1570250"/>
            <a:ext cx="3091218" cy="11877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45487" y="1748643"/>
            <a:ext cx="2395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D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ОПАСНЫЕ СОЕДИНЕНИЯ</a:t>
            </a:r>
            <a:endParaRPr lang="ru-RU" sz="2400" b="1" dirty="0">
              <a:solidFill>
                <a:srgbClr val="FFD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4453719" y="3166427"/>
            <a:ext cx="3621206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F3B3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Лекарственные вещества</a:t>
            </a:r>
          </a:p>
          <a:p>
            <a:r>
              <a:rPr lang="ru-RU" dirty="0" smtClean="0">
                <a:solidFill>
                  <a:srgbClr val="F3B3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Алкоголь</a:t>
            </a:r>
          </a:p>
          <a:p>
            <a:r>
              <a:rPr lang="ru-RU" dirty="0" smtClean="0">
                <a:solidFill>
                  <a:srgbClr val="F3B3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Условно съедобные грибы</a:t>
            </a:r>
          </a:p>
          <a:p>
            <a:r>
              <a:rPr lang="ru-RU" dirty="0" smtClean="0">
                <a:solidFill>
                  <a:srgbClr val="F3B3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Условно ядовитые растения</a:t>
            </a:r>
            <a:endParaRPr lang="ru-RU" dirty="0">
              <a:solidFill>
                <a:srgbClr val="F3B3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255247" y="1570250"/>
            <a:ext cx="3091218" cy="11877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51572" y="1570250"/>
            <a:ext cx="2575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УСЛОВНО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ОПАСНЫЕ СОЕДИНЕНИЯ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8255247" y="3181555"/>
            <a:ext cx="3621206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Неядовитые растения</a:t>
            </a:r>
          </a:p>
          <a:p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Съедобные грибы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796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0473" y="359210"/>
            <a:ext cx="10364451" cy="664373"/>
          </a:xfrm>
        </p:spPr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Домашняя аптечка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69" y="1290796"/>
            <a:ext cx="6851801" cy="53078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99947" y="1290796"/>
            <a:ext cx="32982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Правила хранения 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домашней аптечки: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74257" y="2512116"/>
            <a:ext cx="46880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 smtClean="0"/>
              <a:t>Храните аптечку в недоступном для детей месте;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24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 smtClean="0"/>
              <a:t>Не пересыпайте лекарства из заводских упаковок;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24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 smtClean="0"/>
              <a:t>Проверяйте срок годности лекарств не реже 2 раза в год.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8222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278522"/>
          </a:xfrm>
        </p:spPr>
        <p:txBody>
          <a:bodyPr/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Признаки отравления лекарственными препаратами:</a:t>
            </a:r>
            <a:endParaRPr lang="ru-RU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8" descr="https://us.123rf.com/450wm/amasterpics123/amasterpics1231206/amasterpics123120600052/14033251-stressed-and-depressed-3d-man-sitting-on-white-background.jpg?ver=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86" y="2187398"/>
            <a:ext cx="4465944" cy="446594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лево 4"/>
          <p:cNvSpPr/>
          <p:nvPr/>
        </p:nvSpPr>
        <p:spPr>
          <a:xfrm>
            <a:off x="4524233" y="2187398"/>
            <a:ext cx="6632812" cy="108806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Головокружение</a:t>
            </a:r>
            <a:endParaRPr lang="ru-RU" sz="2400" b="1" dirty="0"/>
          </a:p>
        </p:txBody>
      </p:sp>
      <p:sp>
        <p:nvSpPr>
          <p:cNvPr id="6" name="Стрелка влево 5"/>
          <p:cNvSpPr/>
          <p:nvPr/>
        </p:nvSpPr>
        <p:spPr>
          <a:xfrm>
            <a:off x="5090615" y="3275463"/>
            <a:ext cx="6066430" cy="108806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Тошнота и рвота</a:t>
            </a:r>
            <a:endParaRPr lang="ru-RU" sz="2400" b="1" dirty="0"/>
          </a:p>
        </p:txBody>
      </p:sp>
      <p:sp>
        <p:nvSpPr>
          <p:cNvPr id="7" name="Стрелка влево 6"/>
          <p:cNvSpPr/>
          <p:nvPr/>
        </p:nvSpPr>
        <p:spPr>
          <a:xfrm>
            <a:off x="5629701" y="4339301"/>
            <a:ext cx="5527344" cy="108806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Давящая боль в голове</a:t>
            </a:r>
            <a:endParaRPr lang="ru-RU" sz="2400" b="1" dirty="0"/>
          </a:p>
        </p:txBody>
      </p:sp>
      <p:sp>
        <p:nvSpPr>
          <p:cNvPr id="8" name="Стрелка влево 7"/>
          <p:cNvSpPr/>
          <p:nvPr/>
        </p:nvSpPr>
        <p:spPr>
          <a:xfrm>
            <a:off x="6134669" y="5433502"/>
            <a:ext cx="5022376" cy="108806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Сердцебиение с перебоями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85973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250094" cy="1596177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подозрении </a:t>
            </a:r>
            <a:br>
              <a:rPr lang="ru-RU" sz="4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отравление лекарствами:</a:t>
            </a:r>
            <a:endParaRPr lang="ru-RU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7868560" cy="34241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6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ru-RU" sz="6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незамедлительно сообщите о  	происшествии взрослым;</a:t>
            </a:r>
          </a:p>
          <a:p>
            <a:pPr marL="0" indent="0">
              <a:buNone/>
            </a:pPr>
            <a:r>
              <a:rPr lang="ru-RU" sz="6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ru-RU" sz="6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Вызовите скорую медицинскую 	помощь.</a:t>
            </a:r>
            <a:endParaRPr lang="ru-RU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img.freepik.com/free-vector/emergency-medical-staff-with-ambulance-in-big-city_33403-80.jpg?size=626&amp;ext=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960" y="2135873"/>
            <a:ext cx="3780040" cy="251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18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193</TotalTime>
  <Words>616</Words>
  <Application>Microsoft Office PowerPoint</Application>
  <PresentationFormat>Произвольный</PresentationFormat>
  <Paragraphs>125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Капля</vt:lpstr>
      <vt:lpstr>Основные опасности в быту.  Отравления. Первая помощь при отравлениях.</vt:lpstr>
      <vt:lpstr>Вы узнаете:</vt:lpstr>
      <vt:lpstr>Наиболее частые опасные, экстремальные и чрезвычайные ситуации в быту:</vt:lpstr>
      <vt:lpstr>Презентация PowerPoint</vt:lpstr>
      <vt:lpstr>Пути попадания  вредоносных веществ в организм:</vt:lpstr>
      <vt:lpstr>ТРИ ГРУППЫ ЯДОВИТЫХ ВЕЩЕСТВ:</vt:lpstr>
      <vt:lpstr>Домашняя аптечка</vt:lpstr>
      <vt:lpstr>Признаки отравления лекарственными препаратами:</vt:lpstr>
      <vt:lpstr>При подозрении  на отравление лекарствами:</vt:lpstr>
      <vt:lpstr>Подробно расскажите врачу:</vt:lpstr>
      <vt:lpstr>РТУТЬ – серьёзный источник опасности</vt:lpstr>
      <vt:lpstr>Профилактика пищевых отравлений:</vt:lpstr>
      <vt:lpstr>Потенциально опасные продукты,</vt:lpstr>
      <vt:lpstr>Презентация PowerPoint</vt:lpstr>
      <vt:lpstr>Правила безопасного хранения  бытовой химии</vt:lpstr>
      <vt:lpstr>средства бытовой химии, представляющие опасность для организма:</vt:lpstr>
      <vt:lpstr>Алгоритм действий  при химических отравлениях:</vt:lpstr>
      <vt:lpstr>При химическом отравлении  категорически запрещено: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опасности в быту.  Отравления. Первая помощь при отравлениях.</dc:title>
  <dc:creator>Олег Худых</dc:creator>
  <cp:lastModifiedBy>Худых Олег Валерьевич</cp:lastModifiedBy>
  <cp:revision>30</cp:revision>
  <dcterms:created xsi:type="dcterms:W3CDTF">2021-09-27T14:50:59Z</dcterms:created>
  <dcterms:modified xsi:type="dcterms:W3CDTF">2021-09-28T06:45:11Z</dcterms:modified>
</cp:coreProperties>
</file>